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100" b="0" i="0" u="none" strike="noStrike">
                <a:solidFill>
                  <a:srgbClr val="637381"/>
                </a:solidFill>
                <a:latin typeface="Arial"/>
              </a:defRPr>
            </a:pPr>
            <a:r>
              <a:rPr sz="1100" b="0" i="0" u="none" strike="noStrike">
                <a:solidFill>
                  <a:srgbClr val="637381"/>
                </a:solidFill>
                <a:latin typeface="Arial"/>
              </a:rPr>
              <a:t>Indice base 100 en 1968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Aubagne</c:v>
                </c:pt>
              </c:strCache>
            </c:strRef>
          </c:tx>
          <c:spPr>
            <a:solidFill>
              <a:srgbClr val="096F79"/>
            </a:solidFill>
            <a:ln w="31750" cap="flat">
              <a:solidFill>
                <a:srgbClr val="096F79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5"/>
            <c:spPr>
              <a:solidFill>
                <a:srgbClr val="096F79"/>
              </a:solidFill>
              <a:ln w="9525" cap="flat">
                <a:solidFill>
                  <a:srgbClr val="096F79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Sheet1!$A$2:$A$10</c:f>
              <c:multiLvlStrCache>
                <c:ptCount val="9"/>
                <c:lvl>
                  <c:pt idx="0">
                    <c:v>1968</c:v>
                  </c:pt>
                  <c:pt idx="1">
                    <c:v>1975</c:v>
                  </c:pt>
                  <c:pt idx="2">
                    <c:v>1982</c:v>
                  </c:pt>
                  <c:pt idx="3">
                    <c:v>1990</c:v>
                  </c:pt>
                  <c:pt idx="4">
                    <c:v>1999</c:v>
                  </c:pt>
                  <c:pt idx="5">
                    <c:v>2007</c:v>
                  </c:pt>
                  <c:pt idx="6">
                    <c:v>2012</c:v>
                  </c:pt>
                  <c:pt idx="7">
                    <c:v>2017</c:v>
                  </c:pt>
                  <c:pt idx="8">
                    <c:v>2023</c:v>
                  </c:pt>
                </c:lvl>
              </c:multiLvlStrCache>
            </c:multiLvl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100</c:v>
                </c:pt>
                <c:pt idx="1">
                  <c:v>120.2</c:v>
                </c:pt>
                <c:pt idx="2">
                  <c:v>138</c:v>
                </c:pt>
                <c:pt idx="3">
                  <c:v>147.1</c:v>
                </c:pt>
                <c:pt idx="4">
                  <c:v>152.6</c:v>
                </c:pt>
                <c:pt idx="5">
                  <c:v>160.4</c:v>
                </c:pt>
                <c:pt idx="6">
                  <c:v>161.9</c:v>
                </c:pt>
                <c:pt idx="7">
                  <c:v>165.4</c:v>
                </c:pt>
                <c:pt idx="8">
                  <c:v>170.1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Département</c:v>
                </c:pt>
              </c:strCache>
            </c:strRef>
          </c:tx>
          <c:spPr>
            <a:solidFill>
              <a:srgbClr val="919EAB"/>
            </a:solidFill>
            <a:ln w="31750" cap="flat">
              <a:solidFill>
                <a:srgbClr val="919EAB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5"/>
            <c:spPr>
              <a:solidFill>
                <a:srgbClr val="919EAB"/>
              </a:solidFill>
              <a:ln w="9525" cap="flat">
                <a:solidFill>
                  <a:srgbClr val="919EAB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Sheet1!$A$2:$A$10</c:f>
              <c:multiLvlStrCache>
                <c:ptCount val="9"/>
                <c:lvl>
                  <c:pt idx="0">
                    <c:v>1968</c:v>
                  </c:pt>
                  <c:pt idx="1">
                    <c:v>1975</c:v>
                  </c:pt>
                  <c:pt idx="2">
                    <c:v>1982</c:v>
                  </c:pt>
                  <c:pt idx="3">
                    <c:v>1990</c:v>
                  </c:pt>
                  <c:pt idx="4">
                    <c:v>1999</c:v>
                  </c:pt>
                  <c:pt idx="5">
                    <c:v>2007</c:v>
                  </c:pt>
                  <c:pt idx="6">
                    <c:v>2012</c:v>
                  </c:pt>
                  <c:pt idx="7">
                    <c:v>2017</c:v>
                  </c:pt>
                  <c:pt idx="8">
                    <c:v>2023</c:v>
                  </c:pt>
                </c:lvl>
              </c:multiLvlStrCache>
            </c:multiLvl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100</c:v>
                </c:pt>
                <c:pt idx="1">
                  <c:v>111.1</c:v>
                </c:pt>
                <c:pt idx="2">
                  <c:v>117.3</c:v>
                </c:pt>
                <c:pt idx="3">
                  <c:v>119.7</c:v>
                </c:pt>
                <c:pt idx="4">
                  <c:v>124.9</c:v>
                </c:pt>
                <c:pt idx="5">
                  <c:v>133.2</c:v>
                </c:pt>
                <c:pt idx="6">
                  <c:v>135</c:v>
                </c:pt>
                <c:pt idx="7">
                  <c:v>137.7</c:v>
                </c:pt>
                <c:pt idx="8">
                  <c:v>142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France</c:v>
                </c:pt>
              </c:strCache>
            </c:strRef>
          </c:tx>
          <c:spPr>
            <a:solidFill>
              <a:srgbClr val="C8A96E"/>
            </a:solidFill>
            <a:ln w="31750" cap="flat">
              <a:solidFill>
                <a:srgbClr val="C8A96E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5"/>
            <c:spPr>
              <a:solidFill>
                <a:srgbClr val="C8A96E"/>
              </a:solidFill>
              <a:ln w="9525" cap="flat">
                <a:solidFill>
                  <a:srgbClr val="C8A96E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Sheet1!$A$2:$A$10</c:f>
              <c:multiLvlStrCache>
                <c:ptCount val="9"/>
                <c:lvl>
                  <c:pt idx="0">
                    <c:v>1968</c:v>
                  </c:pt>
                  <c:pt idx="1">
                    <c:v>1975</c:v>
                  </c:pt>
                  <c:pt idx="2">
                    <c:v>1982</c:v>
                  </c:pt>
                  <c:pt idx="3">
                    <c:v>1990</c:v>
                  </c:pt>
                  <c:pt idx="4">
                    <c:v>1999</c:v>
                  </c:pt>
                  <c:pt idx="5">
                    <c:v>2007</c:v>
                  </c:pt>
                  <c:pt idx="6">
                    <c:v>2012</c:v>
                  </c:pt>
                  <c:pt idx="7">
                    <c:v>2017</c:v>
                  </c:pt>
                  <c:pt idx="8">
                    <c:v>2023</c:v>
                  </c:pt>
                </c:lvl>
              </c:multiLvlStrCache>
            </c:multiLvlStrRef>
          </c:cat>
          <c:val>
            <c:numRef>
              <c:f>Sheet1!$D$2:$D$10</c:f>
              <c:numCache>
                <c:formatCode>General</c:formatCode>
                <c:ptCount val="9"/>
                <c:pt idx="0">
                  <c:v>100</c:v>
                </c:pt>
                <c:pt idx="1">
                  <c:v>105.8</c:v>
                </c:pt>
                <c:pt idx="2">
                  <c:v>109.4</c:v>
                </c:pt>
                <c:pt idx="3">
                  <c:v>114.3</c:v>
                </c:pt>
                <c:pt idx="4">
                  <c:v>118.4</c:v>
                </c:pt>
                <c:pt idx="5">
                  <c:v>125.2</c:v>
                </c:pt>
                <c:pt idx="6">
                  <c:v>128.4</c:v>
                </c:pt>
                <c:pt idx="7">
                  <c:v>131</c:v>
                </c:pt>
                <c:pt idx="8">
                  <c:v>134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9ECEF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100" b="0" i="0" u="none" strike="noStrike">
                <a:solidFill>
                  <a:srgbClr val="637381"/>
                </a:solidFill>
                <a:latin typeface="Arial"/>
              </a:defRPr>
            </a:pPr>
            <a:r>
              <a:rPr sz="1100" b="0" i="0" u="none" strike="noStrike">
                <a:solidFill>
                  <a:srgbClr val="637381"/>
                </a:solidFill>
                <a:latin typeface="Arial"/>
              </a:rPr>
              <a:t>Part de chaque tranche d'âge, en %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Département</c:v>
                </c:pt>
              </c:strCache>
            </c:strRef>
          </c:tx>
          <c:spPr>
            <a:solidFill>
              <a:srgbClr val="919EAB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8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Moins de 15 ans</c:v>
                  </c:pt>
                  <c:pt idx="1">
                    <c:v>De 15 à 24 ans</c:v>
                  </c:pt>
                  <c:pt idx="2">
                    <c:v>De 25 à 39 ans</c:v>
                  </c:pt>
                  <c:pt idx="3">
                    <c:v>De 40 à 54 ans</c:v>
                  </c:pt>
                  <c:pt idx="4">
                    <c:v>De 55 à 64 ans</c:v>
                  </c:pt>
                  <c:pt idx="5">
                    <c:v>De 65 à 79 ans</c:v>
                  </c:pt>
                  <c:pt idx="6">
                    <c:v>80 ans ou plus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16.9</c:v>
                </c:pt>
                <c:pt idx="1">
                  <c:v>12</c:v>
                </c:pt>
                <c:pt idx="2">
                  <c:v>18.2</c:v>
                </c:pt>
                <c:pt idx="3">
                  <c:v>19.3</c:v>
                </c:pt>
                <c:pt idx="4">
                  <c:v>12.5</c:v>
                </c:pt>
                <c:pt idx="5">
                  <c:v>14.9</c:v>
                </c:pt>
                <c:pt idx="6">
                  <c:v>6.3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Aubagne</c:v>
                </c:pt>
              </c:strCache>
            </c:strRef>
          </c:tx>
          <c:spPr>
            <a:solidFill>
              <a:srgbClr val="096F79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8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Sheet1!$A$2:$A$8</c:f>
              <c:multiLvlStrCache>
                <c:ptCount val="7"/>
                <c:lvl>
                  <c:pt idx="0">
                    <c:v>Moins de 15 ans</c:v>
                  </c:pt>
                  <c:pt idx="1">
                    <c:v>De 15 à 24 ans</c:v>
                  </c:pt>
                  <c:pt idx="2">
                    <c:v>De 25 à 39 ans</c:v>
                  </c:pt>
                  <c:pt idx="3">
                    <c:v>De 40 à 54 ans</c:v>
                  </c:pt>
                  <c:pt idx="4">
                    <c:v>De 55 à 64 ans</c:v>
                  </c:pt>
                  <c:pt idx="5">
                    <c:v>De 65 à 79 ans</c:v>
                  </c:pt>
                  <c:pt idx="6">
                    <c:v>80 ans ou plus</c:v>
                  </c:pt>
                </c:lvl>
              </c:multiLvlStrCache>
            </c:multiLvl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16.5</c:v>
                </c:pt>
                <c:pt idx="1">
                  <c:v>11.4</c:v>
                </c:pt>
                <c:pt idx="2">
                  <c:v>16.2</c:v>
                </c:pt>
                <c:pt idx="3">
                  <c:v>20.2</c:v>
                </c:pt>
                <c:pt idx="4">
                  <c:v>12.4</c:v>
                </c:pt>
                <c:pt idx="5">
                  <c:v>16</c:v>
                </c:pt>
                <c:pt idx="6">
                  <c:v>7.3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0" i="0" strike="noStrike" sz="8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9ECEF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1.xml"/><Relationship Id="rId3" Type="http://schemas.openxmlformats.org/officeDocument/2006/relationships/chart" Target="/ppt/charts/chart2.xml"/><Relationship Id="rId1" Type="http://schemas.openxmlformats.org/officeDocument/2006/relationships/image" Target="../media/image-6-1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C43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10312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ADE2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ANALYSE DES BESOINS SOCIAUX — RESTITUTION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731520" y="2560320"/>
            <a:ext cx="10515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Aubagne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731520" y="370332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CEB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47 529 habitants · Métropole d'Aix-Marseille-Provence · Bouches-du-Rhône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594360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8A9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CMI, Pôle public — document de travail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Chiffres clés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95528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grandeurs de cadrage, comparées au département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Aubagne — restitution au conseil d'administration — document de travail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417320"/>
            <a:ext cx="3605784" cy="2194560"/>
          </a:xfrm>
          <a:prstGeom prst="roundRect">
            <a:avLst>
              <a:gd name="adj" fmla="val 4167"/>
            </a:avLst>
          </a:prstGeom>
          <a:solidFill>
            <a:srgbClr val="F4F6F8"/>
          </a:solidFill>
          <a:ln w="12700">
            <a:solidFill>
              <a:srgbClr val="F4F6F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40080" y="1554480"/>
            <a:ext cx="324002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Population municipale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40080" y="2148840"/>
            <a:ext cx="324002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47 529</a:t>
            </a:r>
            <a:endParaRPr lang="en-US" sz="3400" dirty="0"/>
          </a:p>
        </p:txBody>
      </p:sp>
      <p:sp>
        <p:nvSpPr>
          <p:cNvPr id="10" name="Text 7"/>
          <p:cNvSpPr/>
          <p:nvPr/>
        </p:nvSpPr>
        <p:spPr>
          <a:xfrm>
            <a:off x="640080" y="2926080"/>
            <a:ext cx="324002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INSEE, Recensement de la population, 2023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4291584" y="1417320"/>
            <a:ext cx="3605784" cy="2194560"/>
          </a:xfrm>
          <a:prstGeom prst="roundRect">
            <a:avLst>
              <a:gd name="adj" fmla="val 4167"/>
            </a:avLst>
          </a:prstGeom>
          <a:solidFill>
            <a:srgbClr val="F4F6F8"/>
          </a:solidFill>
          <a:ln w="12700">
            <a:solidFill>
              <a:srgbClr val="F4F6F8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474464" y="1554480"/>
            <a:ext cx="324002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des 65 ans ou plus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4474464" y="2148840"/>
            <a:ext cx="324002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23,2 %</a:t>
            </a:r>
            <a:endParaRPr lang="en-US" sz="3400" dirty="0"/>
          </a:p>
        </p:txBody>
      </p:sp>
      <p:sp>
        <p:nvSpPr>
          <p:cNvPr id="14" name="Text 11"/>
          <p:cNvSpPr/>
          <p:nvPr/>
        </p:nvSpPr>
        <p:spPr>
          <a:xfrm>
            <a:off x="4474464" y="2926080"/>
            <a:ext cx="324002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Département : 21,2 % (+2,0 pts)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8125968" y="1417320"/>
            <a:ext cx="3605784" cy="2194560"/>
          </a:xfrm>
          <a:prstGeom prst="roundRect">
            <a:avLst>
              <a:gd name="adj" fmla="val 4167"/>
            </a:avLst>
          </a:prstGeom>
          <a:solidFill>
            <a:srgbClr val="F4F6F8"/>
          </a:solidFill>
          <a:ln w="12700">
            <a:solidFill>
              <a:srgbClr val="F4F6F8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308848" y="1554480"/>
            <a:ext cx="324002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Niveau de vie médian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8308848" y="2148840"/>
            <a:ext cx="324002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24 970 €</a:t>
            </a:r>
            <a:endParaRPr lang="en-US" sz="3400" dirty="0"/>
          </a:p>
        </p:txBody>
      </p:sp>
      <p:sp>
        <p:nvSpPr>
          <p:cNvPr id="18" name="Text 15"/>
          <p:cNvSpPr/>
          <p:nvPr/>
        </p:nvSpPr>
        <p:spPr>
          <a:xfrm>
            <a:off x="8308848" y="2926080"/>
            <a:ext cx="324002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Département : 25 610 (−2,5 %)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457200" y="3840480"/>
            <a:ext cx="3605784" cy="2194560"/>
          </a:xfrm>
          <a:prstGeom prst="roundRect">
            <a:avLst>
              <a:gd name="adj" fmla="val 4167"/>
            </a:avLst>
          </a:prstGeom>
          <a:solidFill>
            <a:srgbClr val="F4F6F8"/>
          </a:solidFill>
          <a:ln w="12700">
            <a:solidFill>
              <a:srgbClr val="F4F6F8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40080" y="3977640"/>
            <a:ext cx="324002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Taux de pauvreté (seuil de 60 %)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640080" y="4572000"/>
            <a:ext cx="324002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18,2 %</a:t>
            </a:r>
            <a:endParaRPr lang="en-US" sz="3400" dirty="0"/>
          </a:p>
        </p:txBody>
      </p:sp>
      <p:sp>
        <p:nvSpPr>
          <p:cNvPr id="22" name="Text 19"/>
          <p:cNvSpPr/>
          <p:nvPr/>
        </p:nvSpPr>
        <p:spPr>
          <a:xfrm>
            <a:off x="640080" y="5349240"/>
            <a:ext cx="324002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Département : 20,3 % (−2,1 pts)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4291584" y="3840480"/>
            <a:ext cx="3605784" cy="2194560"/>
          </a:xfrm>
          <a:prstGeom prst="roundRect">
            <a:avLst>
              <a:gd name="adj" fmla="val 4167"/>
            </a:avLst>
          </a:prstGeom>
          <a:solidFill>
            <a:srgbClr val="F4F6F8"/>
          </a:solidFill>
          <a:ln w="12700">
            <a:solidFill>
              <a:srgbClr val="F4F6F8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4474464" y="3977640"/>
            <a:ext cx="324002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Taux de chômage des 15-64 ans (au sens du recensement)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4474464" y="4572000"/>
            <a:ext cx="324002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12,7 %</a:t>
            </a:r>
            <a:endParaRPr lang="en-US" sz="3400" dirty="0"/>
          </a:p>
        </p:txBody>
      </p:sp>
      <p:sp>
        <p:nvSpPr>
          <p:cNvPr id="26" name="Text 23"/>
          <p:cNvSpPr/>
          <p:nvPr/>
        </p:nvSpPr>
        <p:spPr>
          <a:xfrm>
            <a:off x="4474464" y="5349240"/>
            <a:ext cx="324002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Département : 11,6 % (+1,2 pt)</a:t>
            </a:r>
            <a:endParaRPr lang="en-US" sz="1100" dirty="0"/>
          </a:p>
        </p:txBody>
      </p:sp>
      <p:sp>
        <p:nvSpPr>
          <p:cNvPr id="27" name="Shape 24"/>
          <p:cNvSpPr/>
          <p:nvPr/>
        </p:nvSpPr>
        <p:spPr>
          <a:xfrm>
            <a:off x="8125968" y="3840480"/>
            <a:ext cx="3605784" cy="2194560"/>
          </a:xfrm>
          <a:prstGeom prst="roundRect">
            <a:avLst>
              <a:gd name="adj" fmla="val 4167"/>
            </a:avLst>
          </a:prstGeom>
          <a:solidFill>
            <a:srgbClr val="F4F6F8"/>
          </a:solidFill>
          <a:ln w="12700">
            <a:solidFill>
              <a:srgbClr val="F4F6F8"/>
            </a:solidFill>
            <a:prstDash val="solid"/>
          </a:ln>
        </p:spPr>
      </p:sp>
      <p:sp>
        <p:nvSpPr>
          <p:cNvPr id="28" name="Text 25"/>
          <p:cNvSpPr/>
          <p:nvPr/>
        </p:nvSpPr>
        <p:spPr>
          <a:xfrm>
            <a:off x="8308848" y="3977640"/>
            <a:ext cx="324002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de la population couverte par le RSA</a:t>
            </a:r>
            <a:endParaRPr lang="en-US" sz="1200" dirty="0"/>
          </a:p>
        </p:txBody>
      </p:sp>
      <p:sp>
        <p:nvSpPr>
          <p:cNvPr id="29" name="Text 26"/>
          <p:cNvSpPr/>
          <p:nvPr/>
        </p:nvSpPr>
        <p:spPr>
          <a:xfrm>
            <a:off x="8308848" y="4572000"/>
            <a:ext cx="324002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5,9 %</a:t>
            </a:r>
            <a:endParaRPr lang="en-US" sz="3400" dirty="0"/>
          </a:p>
        </p:txBody>
      </p:sp>
      <p:sp>
        <p:nvSpPr>
          <p:cNvPr id="30" name="Text 27"/>
          <p:cNvSpPr/>
          <p:nvPr/>
        </p:nvSpPr>
        <p:spPr>
          <a:xfrm>
            <a:off x="8308848" y="5349240"/>
            <a:ext cx="324002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Département : 7,3 % (−1,4 pt)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Points d'attention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95528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Écarts défavorables au département les plus marqués — calcul automatique, sans IA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Aubagne — restitution au conseil d'administration — document de travail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417320"/>
            <a:ext cx="11274552" cy="841248"/>
          </a:xfrm>
          <a:prstGeom prst="roundRect">
            <a:avLst>
              <a:gd name="adj" fmla="val 8696"/>
            </a:avLst>
          </a:prstGeom>
          <a:solidFill>
            <a:srgbClr val="D6F1DC"/>
          </a:solidFill>
          <a:ln w="12700">
            <a:solidFill>
              <a:srgbClr val="D6F1D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40080" y="1417320"/>
            <a:ext cx="210312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16,3 %</a:t>
            </a:r>
            <a:endParaRPr lang="en-US" sz="2600" dirty="0"/>
          </a:p>
        </p:txBody>
      </p:sp>
      <p:sp>
        <p:nvSpPr>
          <p:cNvPr id="9" name="Text 6"/>
          <p:cNvSpPr/>
          <p:nvPr/>
        </p:nvSpPr>
        <p:spPr>
          <a:xfrm>
            <a:off x="2834640" y="1417320"/>
            <a:ext cx="566928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des salariés en contrat court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8595360" y="1417320"/>
            <a:ext cx="301752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Département : 14,8 % (+1,5 pt)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57200" y="2377440"/>
            <a:ext cx="11274552" cy="841248"/>
          </a:xfrm>
          <a:prstGeom prst="roundRect">
            <a:avLst>
              <a:gd name="adj" fmla="val 8696"/>
            </a:avLst>
          </a:prstGeom>
          <a:solidFill>
            <a:srgbClr val="D6F1DC"/>
          </a:solidFill>
          <a:ln w="12700">
            <a:solidFill>
              <a:srgbClr val="D6F1DC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0080" y="2377440"/>
            <a:ext cx="210312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13,9 %</a:t>
            </a:r>
            <a:endParaRPr lang="en-US" sz="2600" dirty="0"/>
          </a:p>
        </p:txBody>
      </p:sp>
      <p:sp>
        <p:nvSpPr>
          <p:cNvPr id="13" name="Text 10"/>
          <p:cNvSpPr/>
          <p:nvPr/>
        </p:nvSpPr>
        <p:spPr>
          <a:xfrm>
            <a:off x="2834640" y="2377440"/>
            <a:ext cx="566928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des moins de 25 ans parmi les demandeurs d'emploi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8595360" y="2377440"/>
            <a:ext cx="301752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Département : 12,5 % (+1,4 pt)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457200" y="3337560"/>
            <a:ext cx="11274552" cy="841248"/>
          </a:xfrm>
          <a:prstGeom prst="roundRect">
            <a:avLst>
              <a:gd name="adj" fmla="val 8696"/>
            </a:avLst>
          </a:prstGeom>
          <a:solidFill>
            <a:srgbClr val="D6F1DC"/>
          </a:solidFill>
          <a:ln w="12700">
            <a:solidFill>
              <a:srgbClr val="D6F1D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40080" y="3337560"/>
            <a:ext cx="210312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12,7 %</a:t>
            </a:r>
            <a:endParaRPr lang="en-US" sz="2600" dirty="0"/>
          </a:p>
        </p:txBody>
      </p:sp>
      <p:sp>
        <p:nvSpPr>
          <p:cNvPr id="17" name="Text 14"/>
          <p:cNvSpPr/>
          <p:nvPr/>
        </p:nvSpPr>
        <p:spPr>
          <a:xfrm>
            <a:off x="2834640" y="3337560"/>
            <a:ext cx="566928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Taux de chômage des 15-64 ans (au sens du recensement)</a:t>
            </a:r>
            <a:endParaRPr lang="en-US" sz="1500" dirty="0"/>
          </a:p>
        </p:txBody>
      </p:sp>
      <p:sp>
        <p:nvSpPr>
          <p:cNvPr id="18" name="Text 15"/>
          <p:cNvSpPr/>
          <p:nvPr/>
        </p:nvSpPr>
        <p:spPr>
          <a:xfrm>
            <a:off x="8595360" y="3337560"/>
            <a:ext cx="301752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Département : 11,6 % (+1,2 pt)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457200" y="4297680"/>
            <a:ext cx="11274552" cy="841248"/>
          </a:xfrm>
          <a:prstGeom prst="roundRect">
            <a:avLst>
              <a:gd name="adj" fmla="val 8696"/>
            </a:avLst>
          </a:prstGeom>
          <a:solidFill>
            <a:srgbClr val="D6F1DC"/>
          </a:solidFill>
          <a:ln w="12700">
            <a:solidFill>
              <a:srgbClr val="D6F1DC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40080" y="4297680"/>
            <a:ext cx="210312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7,3 %</a:t>
            </a:r>
            <a:endParaRPr lang="en-US" sz="2600" dirty="0"/>
          </a:p>
        </p:txBody>
      </p:sp>
      <p:sp>
        <p:nvSpPr>
          <p:cNvPr id="21" name="Text 18"/>
          <p:cNvSpPr/>
          <p:nvPr/>
        </p:nvSpPr>
        <p:spPr>
          <a:xfrm>
            <a:off x="2834640" y="4297680"/>
            <a:ext cx="566928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des 80 ans ou plus</a:t>
            </a:r>
            <a:endParaRPr lang="en-US" sz="1500" dirty="0"/>
          </a:p>
        </p:txBody>
      </p:sp>
      <p:sp>
        <p:nvSpPr>
          <p:cNvPr id="22" name="Text 19"/>
          <p:cNvSpPr/>
          <p:nvPr/>
        </p:nvSpPr>
        <p:spPr>
          <a:xfrm>
            <a:off x="8595360" y="4297680"/>
            <a:ext cx="3017520" cy="841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Département : 6,3 % (+0,9 pt)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Cinq enjeux prioritaires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95528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Hiérarchisation proposée par une IA à partir des indicateurs — à valider par le consultant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Aubagne — restitution au conseil d'administration — document de travail</a:t>
            </a:r>
            <a:endParaRPr lang="en-US" sz="900" dirty="0"/>
          </a:p>
        </p:txBody>
      </p:sp>
      <p:sp>
        <p:nvSpPr>
          <p:cNvPr id="7" name="Shape 4"/>
          <p:cNvSpPr/>
          <p:nvPr/>
        </p:nvSpPr>
        <p:spPr>
          <a:xfrm>
            <a:off x="457200" y="1481328"/>
            <a:ext cx="457200" cy="457200"/>
          </a:xfrm>
          <a:prstGeom prst="ellipse">
            <a:avLst/>
          </a:prstGeom>
          <a:solidFill>
            <a:srgbClr val="096F79"/>
          </a:solidFill>
          <a:ln w="12700">
            <a:solidFill>
              <a:srgbClr val="096F79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1481328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1097280" y="1371600"/>
            <a:ext cx="10634472" cy="9144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élevée de salariés en contrat court</a:t>
            </a:r>
            <a:endParaRPr lang="en-US" sz="1400" dirty="0"/>
          </a:p>
          <a:p>
            <a:pPr indent="0" marL="0">
              <a:buNone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Dans la commune, 16,3 % des salariés sont en contrat court, contre 14,8 % dans le département, soit un écart de +1,5 pt. C'est l'écart défavorable le plus marqué parmi les points d'attention calculés.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457200" y="2468880"/>
            <a:ext cx="457200" cy="457200"/>
          </a:xfrm>
          <a:prstGeom prst="ellipse">
            <a:avLst/>
          </a:prstGeom>
          <a:solidFill>
            <a:srgbClr val="096F79"/>
          </a:solidFill>
          <a:ln w="12700">
            <a:solidFill>
              <a:srgbClr val="096F7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57200" y="24688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1097280" y="2359152"/>
            <a:ext cx="10634472" cy="9144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Jeunes parmi les demandeurs d'emploi</a:t>
            </a:r>
            <a:endParaRPr lang="en-US" sz="1400" dirty="0"/>
          </a:p>
          <a:p>
            <a:pPr indent="0" marL="0">
              <a:buNone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moins de 25 ans représentent 13,9 % des demandeurs d'emploi inscrits, contre 12,5 % dans le département (+1,4 pt). Le taux de chômage des 15-24 ans est de 25,0 %, contre 22,9 % dans le département.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457200" y="3456432"/>
            <a:ext cx="457200" cy="457200"/>
          </a:xfrm>
          <a:prstGeom prst="ellipse">
            <a:avLst/>
          </a:prstGeom>
          <a:solidFill>
            <a:srgbClr val="096F79"/>
          </a:solidFill>
          <a:ln w="12700">
            <a:solidFill>
              <a:srgbClr val="096F79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57200" y="345643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1097280" y="3346704"/>
            <a:ext cx="10634472" cy="9144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Chômage des 15-64 ans plus élevé</a:t>
            </a:r>
            <a:endParaRPr lang="en-US" sz="1400" dirty="0"/>
          </a:p>
          <a:p>
            <a:pPr indent="0" marL="0">
              <a:buNone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taux de chômage des 15-64 ans est de 12,7 % dans la commune, contre 11,6 % dans le département (+1,2 pt). La part des ouvriers et employés atteint 27,3 %, contre 24,0 % dans le département.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457200" y="4443984"/>
            <a:ext cx="457200" cy="457200"/>
          </a:xfrm>
          <a:prstGeom prst="ellipse">
            <a:avLst/>
          </a:prstGeom>
          <a:solidFill>
            <a:srgbClr val="096F79"/>
          </a:solidFill>
          <a:ln w="12700">
            <a:solidFill>
              <a:srgbClr val="096F79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457200" y="4443984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1097280" y="4334256"/>
            <a:ext cx="10634472" cy="9144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Hausse attendue des 80 ans ou plus</a:t>
            </a:r>
            <a:endParaRPr lang="en-US" sz="1400" dirty="0"/>
          </a:p>
          <a:p>
            <a:pPr indent="0" marL="0">
              <a:buNone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80 ans ou plus représentent 7,3 % de la population, contre 6,3 % dans le département ; l'indice de vieillissement est de 103 pour 100, contre 93. Leur nombre passerait de 3 426 en 2022 à 5 241 en 2040 (estimation).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457200" y="5431536"/>
            <a:ext cx="457200" cy="457200"/>
          </a:xfrm>
          <a:prstGeom prst="ellipse">
            <a:avLst/>
          </a:prstGeom>
          <a:solidFill>
            <a:srgbClr val="096F79"/>
          </a:solidFill>
          <a:ln w="12700">
            <a:solidFill>
              <a:srgbClr val="096F79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457200" y="5431536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1097280" y="5321808"/>
            <a:ext cx="10634472" cy="91440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Faible scolarisation des 18-24 ans</a:t>
            </a:r>
            <a:endParaRPr lang="en-US" sz="1400" dirty="0"/>
          </a:p>
          <a:p>
            <a:pPr indent="0" marL="0">
              <a:buNone/>
            </a:pPr>
            <a:r>
              <a:rPr lang="en-US" sz="105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taux de scolarisation des 18-24 ans est de 46,5 %, contre 56,3 % dans le département (−9,8 pts) ; les diplômés du supérieur sont 31,4 %, contre 36,6 %. Seuls quatre points d'attention étant calculés, cet enjeu retient l'un des écarts les plus marqués.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pour le conseil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95528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question ouverte par enjeu — proposées par une IA, à reformuler avec le CCAS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Aubagne — restitution au conseil d'administration — document de travail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640080" y="1463040"/>
            <a:ext cx="10908792" cy="47548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Que sait-on aujourd'hui des habitants concernés par les contrats courts et de leur situation vis-à-vis des services du CCAS ?</a:t>
            </a:r>
            <a:endParaRPr lang="en-US" sz="17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Quelle connaissance le conseil a-t-il de la situation des jeunes demandeurs d'emploi de la commune et de leurs besoins sociaux ?</a:t>
            </a:r>
            <a:endParaRPr lang="en-US" sz="17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Quels groupes d'habitants paraissent les plus touchés par le chômage, et que révèlent les situations rencontrées par le CCAS ?</a:t>
            </a:r>
            <a:endParaRPr lang="en-US" sz="17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Comment le conseil souhaite-t-il anticiper les besoins des habitants très âgés dans les années à venir, au regard de la situation actuelle ?</a:t>
            </a:r>
            <a:endParaRPr lang="en-US" sz="17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17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Que sait-on des parcours des jeunes adultes de la commune après 18 ans et des difficultés qu'ils rencontrent ?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Démographie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95528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Population depuis 1968 en indice ; structure par âge comparée au département (recensement 2023)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Aubagne — restitution au conseil d'administration — document de travail</a:t>
            </a:r>
            <a:endParaRPr lang="en-US" sz="9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457200" y="1325880"/>
          <a:ext cx="5577840" cy="48463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8" name="Chart 1" descr=""/>
          <p:cNvGraphicFramePr/>
          <p:nvPr/>
        </p:nvGraphicFramePr>
        <p:xfrm>
          <a:off x="6309360" y="1325880"/>
          <a:ext cx="5422392" cy="48463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Projections démographiques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95528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Commune : estimation de l'outil (chaque tranche d'âge évolue au rythme du département) — département : INSEE, Omphale 2022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Aubagne — restitution au conseil d'administration — document de travail</a:t>
            </a:r>
            <a:endParaRPr lang="en-US" sz="9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63040"/>
          <a:ext cx="11274552" cy="914400"/>
        </p:xfrm>
        <a:graphic>
          <a:graphicData uri="http://schemas.openxmlformats.org/drawingml/2006/table">
            <a:tbl>
              <a:tblPr/>
              <a:tblGrid>
                <a:gridCol w="3156875"/>
                <a:gridCol w="1578437"/>
                <a:gridCol w="1578437"/>
                <a:gridCol w="1578437"/>
                <a:gridCol w="1465692"/>
                <a:gridCol w="1916674"/>
              </a:tblGrid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Tranche d'âge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 (recensement)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2031 (estimation)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2040 (estimation)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2022-2040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Département 2022-2040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Ensemble de la population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47 724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i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48 532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i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48 944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+2,6 %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+2,6 %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 à 64 ans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5 808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i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5 748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i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5 461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−6,0 %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−6,0 %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65 à 79 ans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7 347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i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7 750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i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7 997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+8,8 %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+8,9 %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75 ans ou plus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5 641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i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7 109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i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7 998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+41,8 %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+41,8 %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80 ans ou plus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3 426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i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4 515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i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5 241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+53,0 %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+53,0 %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 4"/>
          <p:cNvSpPr/>
          <p:nvPr/>
        </p:nvSpPr>
        <p:spPr>
          <a:xfrm>
            <a:off x="457200" y="4754880"/>
            <a:ext cx="1127455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Estimation et non donnée publiée : l'INSEE ne projette pas la population des communes. La méthode ignore les projets locaux et les migrations propres à la commune.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Familles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95528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indicateurs du portrait relus pour ce public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Aubagne — restitution au conseil d'administration — document de travail</a:t>
            </a:r>
            <a:endParaRPr lang="en-US" sz="9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71600"/>
          <a:ext cx="11274552" cy="914400"/>
        </p:xfrm>
        <a:graphic>
          <a:graphicData uri="http://schemas.openxmlformats.org/drawingml/2006/table">
            <a:tbl>
              <a:tblPr/>
              <a:tblGrid>
                <a:gridCol w="5186294"/>
                <a:gridCol w="1465692"/>
                <a:gridCol w="1465692"/>
                <a:gridCol w="1465692"/>
                <a:gridCol w="1691183"/>
              </a:tblGrid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Indicateur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Aubagne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Département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France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Écart au département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Taille moyenne des ménages (pers.)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2,16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2,13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2,14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+1,8 %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ménages d'une seule personne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39,4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40,1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39,1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−0,7 pt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familles monoparentales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22,4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17,5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+1,6 pt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familles de trois enfants ou plus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8,7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8,9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−0,2 pt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 la population couverte par la Caf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50,2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47,1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−0,6 pt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foyers allocataires à bas quotient familial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17,9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21,2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18,5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−3,3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ménages locataires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47,9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46,7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40,3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+1,2 pt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ménages locataires du parc social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23,9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+8,8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résidences principales suroccupées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8,3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−4,2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Enfance et jeunesse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95528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indicateurs du portrait relus pour ce public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Aubagne — restitution au conseil d'administration — document de travail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71600"/>
          <a:ext cx="11274552" cy="914400"/>
        </p:xfrm>
        <a:graphic>
          <a:graphicData uri="http://schemas.openxmlformats.org/drawingml/2006/table">
            <a:tbl>
              <a:tblPr/>
              <a:tblGrid>
                <a:gridCol w="5186294"/>
                <a:gridCol w="1465692"/>
                <a:gridCol w="1465692"/>
                <a:gridCol w="1465692"/>
                <a:gridCol w="1691183"/>
              </a:tblGrid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Indicateur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Aubagne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Département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France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Écart au département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moins de 20 ans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22,9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23,2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−0,4 pt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15-24 ans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11,4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11,9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−0,5 pt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Taux de scolarisation des 18-24 ans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46,5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56,3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−9,8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Taux de chômage des 15-24 ans (au sens du recensement)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22,9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22,5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+2,1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non-diplômés parmi les 15 ans ou plus non scolarisés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19,4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+2,0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diplômés de l'enseignement supérieur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31,4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−5,2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moins de 25 ans parmi les demandeurs d'emploi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13,9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76E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+1,4 pt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Taux de couverture de l'accueil du jeune enfant (places pour 100 enfants)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56,5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60,9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+5,9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Seniors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95528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indicateurs du portrait relus pour ce public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Aubagne — restitution au conseil d'administration — document de travail</a:t>
            </a:r>
            <a:endParaRPr lang="en-US" sz="9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71600"/>
          <a:ext cx="11274552" cy="914400"/>
        </p:xfrm>
        <a:graphic>
          <a:graphicData uri="http://schemas.openxmlformats.org/drawingml/2006/table">
            <a:tbl>
              <a:tblPr/>
              <a:tblGrid>
                <a:gridCol w="5186294"/>
                <a:gridCol w="1465692"/>
                <a:gridCol w="1465692"/>
                <a:gridCol w="1465692"/>
                <a:gridCol w="1691183"/>
              </a:tblGrid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Indicateur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Aubagne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Département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France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Écart au département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65 ans ou plus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23,2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21,2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21,2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+2,0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80 ans ou plus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76E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+0,9 pt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Indice de vieillissement (pour 100)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76E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+11,1 %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80 ans ou plus vivant seuls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48,4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 pt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65 ans ou plus vivant seuls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36,3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35,9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34,4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+0,4 pt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50 ans ou plus parmi les demandeurs d'emploi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25,1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−1,6 pt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Médecins généralistes pour 10 000 habitants (pour 10 000 hab.)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17,7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+38,3 %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Accessibilité aux médecins généralistes (APL) (consultations par hab. et par an)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3,7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−4,4 %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Infirmiers libéraux pour 10 000 habitants (pour 10 000 hab.)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31,3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+13,7 %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EHPAD pour 1 000 habitants de 80 ans ou plus (pour 1 000 hab. de 80 ans ou plus)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2,03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1,45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1,77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+40,0 %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Précarité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95528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indicateurs du portrait relus pour ce public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Aubagne — restitution au conseil d'administration — document de travail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71600"/>
          <a:ext cx="11274552" cy="914400"/>
        </p:xfrm>
        <a:graphic>
          <a:graphicData uri="http://schemas.openxmlformats.org/drawingml/2006/table">
            <a:tbl>
              <a:tblPr/>
              <a:tblGrid>
                <a:gridCol w="5186294"/>
                <a:gridCol w="1465692"/>
                <a:gridCol w="1465692"/>
                <a:gridCol w="1465692"/>
                <a:gridCol w="1691183"/>
              </a:tblGrid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Indicateur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Aubagne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Département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France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Écart au département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Niveau de vie médian (€ par an)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24 970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25 610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25 920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−2,5 %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Taux de pauvreté (seuil de 60 %)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18,2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20,3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−2,1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foyers allocataires à bas quotient familial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17,9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21,2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18,5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−3,3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 la population couverte par le RSA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−1,4 pt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 la population couverte par la prime d'activité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13,1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+0,4 pt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 la population couverte par une aide au logement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18,5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20,3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−1,8 pt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Taux de chômage des 15-64 ans (au sens du recensement)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11,6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11,4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76E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+1,2 pt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salariés en contrat court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16,3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76E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+1,5 pt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Demandeurs d'emploi (A, B, C) pour 100 habitants de 15 à 64 ans (pour 100)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13,2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−0,6 pt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ménages sans voiture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17,5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21,1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−3,6 pts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Quartiers d'Aubagne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95528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quartiers (IRIS) — les 8 premiers par taux de pauvreté ; millésimes antérieurs au portrait communal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Aubagne — restitution au conseil d'administration — document de travail</a:t>
            </a:r>
            <a:endParaRPr lang="en-US" sz="9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71600"/>
          <a:ext cx="11274552" cy="914400"/>
        </p:xfrm>
        <a:graphic>
          <a:graphicData uri="http://schemas.openxmlformats.org/drawingml/2006/table">
            <a:tbl>
              <a:tblPr/>
              <a:tblGrid>
                <a:gridCol w="3607857"/>
                <a:gridCol w="1916674"/>
                <a:gridCol w="1916674"/>
                <a:gridCol w="1916674"/>
                <a:gridCol w="1916674"/>
              </a:tblGrid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Quartier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Taux de pauvreté (seuil de 60 %)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Taux de chômage des 15-64 ans (au sens du recensement)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des familles monoparentales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63738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 de la population couverte par le RSA (%)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Charrel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33,1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Tourtelle Nord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22,3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32,9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Beaumond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13,4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Centre Ville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14,4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30,2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8,1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Bras d'Or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12,2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25,2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Verdun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15,5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33,5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Tourtelle Sud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8,1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Pin Vert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17,0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36,1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6,1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1C25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Ensemble d'Aubagne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13,1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22,8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C434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F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360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 maintenant ?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95528"/>
            <a:ext cx="1036015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 portrait à la décision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57200" y="1143000"/>
            <a:ext cx="11274552" cy="0"/>
          </a:xfrm>
          <a:prstGeom prst="line">
            <a:avLst/>
          </a:prstGeom>
          <a:noFill/>
          <a:ln w="15875">
            <a:solidFill>
              <a:srgbClr val="C8A96E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392" y="201168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6446520"/>
            <a:ext cx="103601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Aubagne — restitution au conseil d'administration — document de travail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640080" y="1463040"/>
            <a:ext cx="10908792" cy="4206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que le portrait apporte</a:t>
            </a:r>
            <a:endParaRPr lang="en-US" sz="1400" dirty="0"/>
          </a:p>
          <a:p>
            <a:pPr indent="0" marL="0">
              <a:spcAft>
                <a:spcPts val="1600"/>
              </a:spcAft>
              <a:buNone/>
            </a:pPr>
            <a:r>
              <a:rPr lang="en-US" sz="14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 constats chiffrés, sourcés, comparés et datés ; aucune donnée estimée sans être signalée.</a:t>
            </a:r>
            <a:endParaRPr lang="en-US" sz="1400" dirty="0"/>
          </a:p>
          <a:p>
            <a:pPr indent="0" marL="0">
              <a:buNone/>
            </a:pPr>
            <a:r>
              <a:rPr lang="en-US" sz="1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qu'il ne dit pas</a:t>
            </a:r>
            <a:endParaRPr lang="en-US" sz="1400" dirty="0"/>
          </a:p>
          <a:p>
            <a:pPr indent="0" marL="0">
              <a:spcAft>
                <a:spcPts val="1600"/>
              </a:spcAft>
              <a:buNone/>
            </a:pPr>
            <a:r>
              <a:rPr lang="en-US" sz="14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causes, le vécu des habitants, l'activité propre du CCAS. C'est l'objet des entretiens, du questionnaire et de l'atelier.</a:t>
            </a:r>
            <a:endParaRPr lang="en-US" sz="1400" dirty="0"/>
          </a:p>
          <a:p>
            <a:pPr indent="0" marL="0">
              <a:buNone/>
            </a:pPr>
            <a:r>
              <a:rPr lang="en-US" sz="1600" b="1" dirty="0">
                <a:solidFill>
                  <a:srgbClr val="0C43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prochaines étapes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C25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Entretiens avec les partenaires · questionnaire aux habitants · atelier de mise en commun · orientations soumises au conseil d'administration.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640080" y="5760720"/>
            <a:ext cx="1090879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373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: INSEE, Recensement de la population · INSEE, Filosofi · INSEE, Omphale 2022 · DREES, APL · Cnaf, data.caf.fr · Dares, France Travail (STMT). Détail dans le portrait complet.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65992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3738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Restitution — Aubagne</dc:title>
  <dc:subject>PptxGenJS Presentation</dc:subject>
  <dc:creator>CMI, Pôle public</dc:creator>
  <cp:lastModifiedBy>CMI, Pôle public</cp:lastModifiedBy>
  <cp:revision>1</cp:revision>
  <dcterms:created xsi:type="dcterms:W3CDTF">2026-11-03T13:00:22Z</dcterms:created>
  <dcterms:modified xsi:type="dcterms:W3CDTF">2026-11-03T13:00:22Z</dcterms:modified>
</cp:coreProperties>
</file>