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37381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37381"/>
                </a:solidFill>
                <a:latin typeface="Arial"/>
              </a:rPr>
              <a:t>Indice base 100 en 1968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ln w="31750" cap="flat">
              <a:solidFill>
                <a:srgbClr val="096F7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096F79"/>
              </a:solidFill>
              <a:ln w="9525" cap="flat">
                <a:solidFill>
                  <a:srgbClr val="096F7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100</c:v>
                </c:pt>
                <c:pt idx="1">
                  <c:v>136.8</c:v>
                </c:pt>
                <c:pt idx="2">
                  <c:v>132.7</c:v>
                </c:pt>
                <c:pt idx="3">
                  <c:v>128</c:v>
                </c:pt>
                <c:pt idx="4">
                  <c:v>132.3</c:v>
                </c:pt>
                <c:pt idx="5">
                  <c:v>137.6</c:v>
                </c:pt>
                <c:pt idx="6">
                  <c:v>142.4</c:v>
                </c:pt>
                <c:pt idx="7">
                  <c:v>147.1</c:v>
                </c:pt>
                <c:pt idx="8">
                  <c:v>160.9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ln w="31750" cap="flat">
              <a:solidFill>
                <a:srgbClr val="919EA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919EAB"/>
              </a:solidFill>
              <a:ln w="9525" cap="flat">
                <a:solidFill>
                  <a:srgbClr val="919EA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100</c:v>
                </c:pt>
                <c:pt idx="1">
                  <c:v>111.1</c:v>
                </c:pt>
                <c:pt idx="2">
                  <c:v>117.3</c:v>
                </c:pt>
                <c:pt idx="3">
                  <c:v>119.7</c:v>
                </c:pt>
                <c:pt idx="4">
                  <c:v>124.9</c:v>
                </c:pt>
                <c:pt idx="5">
                  <c:v>133.2</c:v>
                </c:pt>
                <c:pt idx="6">
                  <c:v>135</c:v>
                </c:pt>
                <c:pt idx="7">
                  <c:v>137.7</c:v>
                </c:pt>
                <c:pt idx="8">
                  <c:v>142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C8A96E"/>
            </a:solidFill>
            <a:ln w="31750" cap="flat">
              <a:solidFill>
                <a:srgbClr val="C8A96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C8A96E"/>
              </a:solidFill>
              <a:ln w="9525" cap="flat">
                <a:solidFill>
                  <a:srgbClr val="C8A96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100</c:v>
                </c:pt>
                <c:pt idx="1">
                  <c:v>105.8</c:v>
                </c:pt>
                <c:pt idx="2">
                  <c:v>109.4</c:v>
                </c:pt>
                <c:pt idx="3">
                  <c:v>114.3</c:v>
                </c:pt>
                <c:pt idx="4">
                  <c:v>118.4</c:v>
                </c:pt>
                <c:pt idx="5">
                  <c:v>125.2</c:v>
                </c:pt>
                <c:pt idx="6">
                  <c:v>128.4</c:v>
                </c:pt>
                <c:pt idx="7">
                  <c:v>131</c:v>
                </c:pt>
                <c:pt idx="8">
                  <c:v>134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37381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37381"/>
                </a:solidFill>
                <a:latin typeface="Arial"/>
              </a:rPr>
              <a:t>Part de chaque tranche d'âge, 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Moins de 15 ans</c:v>
                  </c:pt>
                  <c:pt idx="1">
                    <c:v>De 15 à 24 ans</c:v>
                  </c:pt>
                  <c:pt idx="2">
                    <c:v>De 25 à 39 ans</c:v>
                  </c:pt>
                  <c:pt idx="3">
                    <c:v>De 40 à 54 ans</c:v>
                  </c:pt>
                  <c:pt idx="4">
                    <c:v>De 55 à 64 ans</c:v>
                  </c:pt>
                  <c:pt idx="5">
                    <c:v>De 65 à 79 ans</c:v>
                  </c:pt>
                  <c:pt idx="6">
                    <c:v>80 ans ou plus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16.9</c:v>
                </c:pt>
                <c:pt idx="1">
                  <c:v>12</c:v>
                </c:pt>
                <c:pt idx="2">
                  <c:v>18.2</c:v>
                </c:pt>
                <c:pt idx="3">
                  <c:v>19.3</c:v>
                </c:pt>
                <c:pt idx="4">
                  <c:v>12.5</c:v>
                </c:pt>
                <c:pt idx="5">
                  <c:v>14.9</c:v>
                </c:pt>
                <c:pt idx="6">
                  <c:v>6.3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Moins de 15 ans</c:v>
                  </c:pt>
                  <c:pt idx="1">
                    <c:v>De 15 à 24 ans</c:v>
                  </c:pt>
                  <c:pt idx="2">
                    <c:v>De 25 à 39 ans</c:v>
                  </c:pt>
                  <c:pt idx="3">
                    <c:v>De 40 à 54 ans</c:v>
                  </c:pt>
                  <c:pt idx="4">
                    <c:v>De 55 à 64 ans</c:v>
                  </c:pt>
                  <c:pt idx="5">
                    <c:v>De 65 à 79 ans</c:v>
                  </c:pt>
                  <c:pt idx="6">
                    <c:v>80 ans ou plus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13.8</c:v>
                </c:pt>
                <c:pt idx="1">
                  <c:v>9</c:v>
                </c:pt>
                <c:pt idx="2">
                  <c:v>15.2</c:v>
                </c:pt>
                <c:pt idx="3">
                  <c:v>19</c:v>
                </c:pt>
                <c:pt idx="4">
                  <c:v>14.2</c:v>
                </c:pt>
                <c:pt idx="5">
                  <c:v>20.1</c:v>
                </c:pt>
                <c:pt idx="6">
                  <c:v>8.7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8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3.xml"/><Relationship Id="rId3" Type="http://schemas.openxmlformats.org/officeDocument/2006/relationships/chart" Target="/ppt/charts/chart4.xml"/><Relationship Id="rId1" Type="http://schemas.openxmlformats.org/officeDocument/2006/relationships/image" Target="../media/image-6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43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DE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BESOINS SOCIAUX — RESTITUTION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703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38 477 habitants · Métropole d'Aix-Marseille-Provence · Bouches-du-Rhône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CMI, Pôle public — document de travail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grandeurs de cadrage, comparées au département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municipale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0080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38 477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291584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74464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65 ans ou plus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474464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28,8 %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4474464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21,2 % (+7,5 pts)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125968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308848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Niveau de vie médian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308848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26 590 €</a:t>
            </a:r>
            <a:endParaRPr lang="en-US" sz="3400" dirty="0"/>
          </a:p>
        </p:txBody>
      </p:sp>
      <p:sp>
        <p:nvSpPr>
          <p:cNvPr id="18" name="Text 15"/>
          <p:cNvSpPr/>
          <p:nvPr/>
        </p:nvSpPr>
        <p:spPr>
          <a:xfrm>
            <a:off x="8308848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25 610 (+3,8 %)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pauvreté (seuil de 60 %)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40080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16,0 %</a:t>
            </a:r>
            <a:endParaRPr lang="en-US" sz="3400" dirty="0"/>
          </a:p>
        </p:txBody>
      </p:sp>
      <p:sp>
        <p:nvSpPr>
          <p:cNvPr id="22" name="Text 19"/>
          <p:cNvSpPr/>
          <p:nvPr/>
        </p:nvSpPr>
        <p:spPr>
          <a:xfrm>
            <a:off x="640080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20,3 % (−4,3 pts)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291584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474464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15-64 ans (au sens du recensement)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474464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11,6 %</a:t>
            </a:r>
            <a:endParaRPr lang="en-US" sz="3400" dirty="0"/>
          </a:p>
        </p:txBody>
      </p:sp>
      <p:sp>
        <p:nvSpPr>
          <p:cNvPr id="26" name="Text 23"/>
          <p:cNvSpPr/>
          <p:nvPr/>
        </p:nvSpPr>
        <p:spPr>
          <a:xfrm>
            <a:off x="4474464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11,6 % (+0,1 pt)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8125968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308848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 la population couverte par le RSA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8308848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5,0 %</a:t>
            </a:r>
            <a:endParaRPr lang="en-US" sz="3400" dirty="0"/>
          </a:p>
        </p:txBody>
      </p:sp>
      <p:sp>
        <p:nvSpPr>
          <p:cNvPr id="30" name="Text 27"/>
          <p:cNvSpPr/>
          <p:nvPr/>
        </p:nvSpPr>
        <p:spPr>
          <a:xfrm>
            <a:off x="8308848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7,3 % (−2,3 pts)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d'attention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Écarts défavorables au département les plus marqués — calcul automatique, sans IA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41732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32,1 %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2834640" y="141732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50 ans ou plus parmi les demandeurs d'emploi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595360" y="141732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26,6 % (+5,5 pts)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" y="237744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237744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8,7 %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834640" y="237744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80 ans ou plus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595360" y="237744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6,3 % (+2,4 pts)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57200" y="333756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333756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26,7 %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2834640" y="333756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15-24 ans (au sens du recensement)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595360" y="333756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22,9 % (+3,7 pts)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 enjeux prioritaires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Hiérarchisation proposée par une IA à partir des indicateurs — à valider par le consultant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81328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1481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97280" y="1371600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Poids élevé des personnes très âgées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80 ans ou plus représentent 8,7 % de la population contre 6,3 % dans le département. L'indice de vieillissement atteint 155 pour 100 contre 93 pour 100 dans le département, et les 65 ans ou plus 28,8 % contre 21,2 %.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97280" y="2359152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Hausse projetée des 80 ans ou plus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D'après l'estimation de l'outil, les 80 ans ou plus passeraient de 3 292 en 2022 à 4 340 en 2031 puis 5 037 en 2040 ; les 75 ans ou plus de 5 362 à 7 603 en 2040, pour une population totale estimée à 38 560.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456432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097280" y="3346704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Demandeurs d'emploi de 50 ans ou plus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50 ans ou plus représentent 32,1 % des demandeurs d'emploi inscrits (catégories A, B, C) contre 26,6 % dans le département, alors que le taux de chômage des 15-64 ans est de 11,6 %, comme dans le département.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57200" y="4443984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44439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97280" y="4334256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Chômage et scolarisation des jeunes adultes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taux de chômage des 15-24 ans est de 26,7 % contre 22,9 % dans le département ; le taux de scolarisation des 18-24 ans est de 45,6 % contre 56,3 %, et les 15-24 ans représentent 9,0 % de la population contre 12,0 %.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57200" y="5431536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543153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97280" y="5321808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Offre d'EHPAD inférieure au département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taux d'équipement en EHPAD est de 1,19 pour 1 000 habitants de 80 ans ou plus, contre 1,45 dans le département et 1,77 en France ; la part des 80 ans ou plus est de 8,7 % contre 6,3 % dans le département.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pour le conseil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question ouverte par enjeu — proposées par une IA, à reformuler avec le CCAS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10908792" cy="47548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Quels besoins spécifiques de cette population très âgée le conseil d'administration juge-t-il aujourd'hui les moins bien connus du CCAS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Comment le conseil souhaite-t-il tenir compte de l'évolution attendue du nombre de personnes très âgées dans ses réflexions des prochaines années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Que sait le conseil de la situation sociale des demandeurs d'emploi les plus âgés de la commune et de leur lien avec le CCAS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Comment le conseil analyse-t-il la situation des jeunes adultes de la commune, entre études, emploi et absence d'emploi, au regard de ce qu'il en connaît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Quel regard le conseil porte-t-il sur l'adéquation entre l'offre d'hébergement pour personnes âgées et les besoins exprimés par les habitants et leurs familles 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depuis 1968 en indice ; structure par âge comparée au département (recensement 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325880"/>
          <a:ext cx="5577840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6309360" y="1325880"/>
          <a:ext cx="5422392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Projections démographiques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Commune : estimation de l'outil (chaque tranche d'âge évolue au rythme du département) — département : INSEE, Omphale 2022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11274552" cy="914400"/>
        </p:xfrm>
        <a:graphic>
          <a:graphicData uri="http://schemas.openxmlformats.org/drawingml/2006/table">
            <a:tbl>
              <a:tblPr/>
              <a:tblGrid>
                <a:gridCol w="3156875"/>
                <a:gridCol w="1578437"/>
                <a:gridCol w="1578437"/>
                <a:gridCol w="1578437"/>
                <a:gridCol w="1465692"/>
                <a:gridCol w="1916674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Tranche d'âge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 (recensement)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2031 (estimation)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2040 (estimation)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2022-2040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 2022-2040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la population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37 599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38 236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38 560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 à 64 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5 339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5 284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5 020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 à 79 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7 511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7 923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8 176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+8,9 %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+8,9 %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 ans ou plus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5 362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6 758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7 603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+41,8 %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+41,8 %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ans ou plus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3 292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4 340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5 037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+53,0 %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+53,0 %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Estimation et non donnée publiée : l'INSEE ne projette pas la population des communes. La méthode ignore les projets locaux et les migrations propres à la commune.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Familles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Taille moyenne des ménages (pers.)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−8,0 %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d'une seule personne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+0,6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de trois enfants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Caf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−7,0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−1,7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−0,2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du parc social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+6,3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résidences principales suroccupées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Enfance et jeunesse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20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15-24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−2,9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scolarisation des 18-24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15-24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−0,8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diplômés de l'enseignement supérieur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−1,9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25 ans parmi les demandeurs d'emploi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−1,3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couverture de l'accueil du jeune enfant (places pour 100 enfants)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+7,5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+2,4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 de vieillissement (pour 100)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+67,4 %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vivant seuls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−1,2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vivant seuls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+1,6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50 ans ou plus parmi les demandeurs d'emploi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+5,5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Médecins généralistes pour 10 000 habitants (pour 10 000 hab.)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Accessibilité aux médecins généralistes (APL) (consultations par hab. et par an)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+0,3 %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Infirmiers libéraux pour 10 000 habitants (pour 10 000 hab.)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+7,5 %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EHPAD pour 1 000 habitants de 80 ans ou plus (pour 1 000 hab. de 80 ans ou plus)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−17,7 %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Précarité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Niveau de vie médian (€ par an)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26 590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25 610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25 920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+3,8 %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−4,3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−1,7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−2,3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prime d'activité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−0,9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une aide au logement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−3,8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+0,1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en contrat court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(A, B, C) pour 100 habitants de 15 à 64 ans (pour 100)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+0,5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sans voiture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−7,3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de La Ciotat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quartiers (IRIS) — les 8 premiers par taux de pauvreté ; millésimes antérieurs au portrait communal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3607857"/>
                <a:gridCol w="1916674"/>
                <a:gridCol w="1916674"/>
                <a:gridCol w="1916674"/>
                <a:gridCol w="1916674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Centre Ville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Maltemps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Extension Centre Ville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Maurelle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 de l'Hôpital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Saint-Loup-Fardeloup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Calanques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Ouest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La Ciotat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maintenant 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portrait à la décision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— restitution au conseil d'administration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10908792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le portrait apporte</a:t>
            </a:r>
            <a:endParaRPr lang="en-US" sz="14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constats chiffrés, sourcés, comparés et datés ; aucune donnée estimée sans être signalée.</a:t>
            </a:r>
            <a:endParaRPr lang="en-US" sz="14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qu'il ne dit pas</a:t>
            </a:r>
            <a:endParaRPr lang="en-US" sz="14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causes, le vécu des habitants, l'activité propre du CCAS. C'est l'objet des entretiens, du questionnaire et de l'atelier.</a:t>
            </a:r>
            <a:endParaRPr lang="en-US" sz="14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prochaines étapes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Entretiens avec les partenaires · questionnaire aux habitants · atelier de mise en commun · orientations soumises au conseil d'administration.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5760720"/>
            <a:ext cx="109087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· INSEE, Filosofi · INSEE, Omphale 2022 · DREES, APL · Cnaf, data.caf.fr · Dares, France Travail (STMT). Détail dans le portrait complet.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Restitution — La Ciotat</dc:title>
  <dc:subject>PptxGenJS Presentation</dc:subject>
  <dc:creator>CMI, Pôle public</dc:creator>
  <cp:lastModifiedBy>CMI, Pôle public</cp:lastModifiedBy>
  <cp:revision>1</cp:revision>
  <dcterms:created xsi:type="dcterms:W3CDTF">2026-11-03T13:00:32Z</dcterms:created>
  <dcterms:modified xsi:type="dcterms:W3CDTF">2026-11-03T13:00:32Z</dcterms:modified>
</cp:coreProperties>
</file>