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Indice base 100 en 1968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ln w="31750" cap="flat">
              <a:solidFill>
                <a:srgbClr val="096F7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096F79"/>
              </a:solidFill>
              <a:ln w="9525" cap="flat">
                <a:solidFill>
                  <a:srgbClr val="096F7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100</c:v>
                </c:pt>
                <c:pt idx="1">
                  <c:v>265.6</c:v>
                </c:pt>
                <c:pt idx="2">
                  <c:v>450</c:v>
                </c:pt>
                <c:pt idx="3">
                  <c:v>700.9</c:v>
                </c:pt>
                <c:pt idx="4">
                  <c:v>728.4</c:v>
                </c:pt>
                <c:pt idx="5">
                  <c:v>742.2</c:v>
                </c:pt>
                <c:pt idx="6">
                  <c:v>690</c:v>
                </c:pt>
                <c:pt idx="7">
                  <c:v>659.6</c:v>
                </c:pt>
                <c:pt idx="8">
                  <c:v>727.9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ln w="31750" cap="flat">
              <a:solidFill>
                <a:srgbClr val="919EA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919EAB"/>
              </a:solidFill>
              <a:ln w="9525" cap="flat">
                <a:solidFill>
                  <a:srgbClr val="919EA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100</c:v>
                </c:pt>
                <c:pt idx="1">
                  <c:v>111.1</c:v>
                </c:pt>
                <c:pt idx="2">
                  <c:v>117.3</c:v>
                </c:pt>
                <c:pt idx="3">
                  <c:v>119.7</c:v>
                </c:pt>
                <c:pt idx="4">
                  <c:v>124.9</c:v>
                </c:pt>
                <c:pt idx="5">
                  <c:v>133.2</c:v>
                </c:pt>
                <c:pt idx="6">
                  <c:v>135</c:v>
                </c:pt>
                <c:pt idx="7">
                  <c:v>137.7</c:v>
                </c:pt>
                <c:pt idx="8">
                  <c:v>142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C8A96E"/>
            </a:solidFill>
            <a:ln w="31750" cap="flat">
              <a:solidFill>
                <a:srgbClr val="C8A96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C8A96E"/>
              </a:solidFill>
              <a:ln w="9525" cap="flat">
                <a:solidFill>
                  <a:srgbClr val="C8A96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100</c:v>
                </c:pt>
                <c:pt idx="1">
                  <c:v>105.8</c:v>
                </c:pt>
                <c:pt idx="2">
                  <c:v>109.4</c:v>
                </c:pt>
                <c:pt idx="3">
                  <c:v>114.3</c:v>
                </c:pt>
                <c:pt idx="4">
                  <c:v>118.4</c:v>
                </c:pt>
                <c:pt idx="5">
                  <c:v>125.2</c:v>
                </c:pt>
                <c:pt idx="6">
                  <c:v>128.4</c:v>
                </c:pt>
                <c:pt idx="7">
                  <c:v>131</c:v>
                </c:pt>
                <c:pt idx="8">
                  <c:v>134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Part de chaque tranche d'âge, 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16.9</c:v>
                </c:pt>
                <c:pt idx="1">
                  <c:v>12</c:v>
                </c:pt>
                <c:pt idx="2">
                  <c:v>18.2</c:v>
                </c:pt>
                <c:pt idx="3">
                  <c:v>19.3</c:v>
                </c:pt>
                <c:pt idx="4">
                  <c:v>12.5</c:v>
                </c:pt>
                <c:pt idx="5">
                  <c:v>14.9</c:v>
                </c:pt>
                <c:pt idx="6">
                  <c:v>6.3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20.2</c:v>
                </c:pt>
                <c:pt idx="1">
                  <c:v>11.7</c:v>
                </c:pt>
                <c:pt idx="2">
                  <c:v>18.4</c:v>
                </c:pt>
                <c:pt idx="3">
                  <c:v>19.2</c:v>
                </c:pt>
                <c:pt idx="4">
                  <c:v>12.2</c:v>
                </c:pt>
                <c:pt idx="5">
                  <c:v>13.8</c:v>
                </c:pt>
                <c:pt idx="6">
                  <c:v>4.6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8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7.xml"/><Relationship Id="rId3" Type="http://schemas.openxmlformats.org/officeDocument/2006/relationships/chart" Target="/ppt/charts/chart8.xml"/><Relationship Id="rId1" Type="http://schemas.openxmlformats.org/officeDocument/2006/relationships/image" Target="../media/image-6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3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DE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BESOINS SOCIAUX — RESTITUTION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703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36 758 habitants · Métropole d'Aix-Marseille-Provence · Bouches-du-Rhône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CMI, Pôle public — document de travail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grandeurs de cadrage, comparées au département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municipale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0080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36 758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91584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74464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65 ans ou plus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474464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18,4 %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4474464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21,2 % (−2,9 pts)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125968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308848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Niveau de vie médian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308848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24 670 €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8308848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25 610 (−3,7 %)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pauvreté (seuil de 60 %)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40080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19,6 %</a:t>
            </a:r>
            <a:endParaRPr lang="en-US" sz="3400" dirty="0"/>
          </a:p>
        </p:txBody>
      </p:sp>
      <p:sp>
        <p:nvSpPr>
          <p:cNvPr id="22" name="Text 19"/>
          <p:cNvSpPr/>
          <p:nvPr/>
        </p:nvSpPr>
        <p:spPr>
          <a:xfrm>
            <a:off x="640080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20,3 % (−0,7 pt)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291584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474464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474464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13,2 %</a:t>
            </a:r>
            <a:endParaRPr lang="en-US" sz="3400" dirty="0"/>
          </a:p>
        </p:txBody>
      </p:sp>
      <p:sp>
        <p:nvSpPr>
          <p:cNvPr id="26" name="Text 23"/>
          <p:cNvSpPr/>
          <p:nvPr/>
        </p:nvSpPr>
        <p:spPr>
          <a:xfrm>
            <a:off x="4474464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(+1,6 pt)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125968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308848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 la population couverte par le RSA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8308848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7,0 %</a:t>
            </a:r>
            <a:endParaRPr lang="en-US" sz="3400" dirty="0"/>
          </a:p>
        </p:txBody>
      </p:sp>
      <p:sp>
        <p:nvSpPr>
          <p:cNvPr id="30" name="Text 27"/>
          <p:cNvSpPr/>
          <p:nvPr/>
        </p:nvSpPr>
        <p:spPr>
          <a:xfrm>
            <a:off x="8308848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7,3 % (−0,3 pt)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Écarts défavorables au département les plus marqués — calcul automatique, sans IA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41732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3,3 consultations par hab. et par an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2834640" y="141732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Accessibilité aux médecins généralistes (APL)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95360" y="141732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4,6 consultations par hab. et par an (−28,3 %)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237744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37744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13,2 %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834640" y="237744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595360" y="237744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(+1,6 pt)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57200" y="333756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33756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23,5 %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2834640" y="333756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familles monoparentales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595360" y="333756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20,8 % (+2,7 pts)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429768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429768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22,3 %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2834640" y="429768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non-diplômés parmi les 15 ans ou plus non scolarisés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595360" y="429768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19,8 % (+2,5 pts)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57200" y="525780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" y="525780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25,6 %</a:t>
            </a:r>
            <a:endParaRPr lang="en-US" sz="2600" dirty="0"/>
          </a:p>
        </p:txBody>
      </p:sp>
      <p:sp>
        <p:nvSpPr>
          <p:cNvPr id="25" name="Text 22"/>
          <p:cNvSpPr/>
          <p:nvPr/>
        </p:nvSpPr>
        <p:spPr>
          <a:xfrm>
            <a:off x="2834640" y="525780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15-24 ans (au sens du recensement)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8595360" y="525780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22,9 % (+2,7 pts)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 enjeux prioritaires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Hiérarchisation proposée par une IA à partir des indicateurs — à valider par le consultant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81328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97280" y="1371600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Accessibilité aux soins de premier recours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L'accessibilité aux médecins généralistes (APL) est de 3,3 consultations par hab. et par an contre 4,6 dans le département. Les infirmiers libéraux sont à 15,8 pour 10 000 habitants contre 27,6 dans le département, et les médecins généralistes à 11,4 contre 12,8.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97280" y="2359152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Chômage des 15-64 ans supérieur au département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taux de chômage des 15-64 ans (au sens du recensement) atteint 13,2 % contre 11,6 % dans le département et 11,4 % en France. Le taux d'emploi, à 64,3 %, reste proche de celui du département (63,9 %).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456432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97280" y="3346704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élevée de familles monoparentales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familles monoparentales représentent 23,5 % des familles contre 20,8 % dans le département et 17,5 % en France. Les familles de trois enfants ou plus pèsent 11,8 % contre 8,8 % dans le département.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7200" y="4443984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4443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97280" y="4334256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 : chômage et faible qualification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chômage des 15-24 ans atteint 25,6 % contre 22,9 % dans le département. Les non-diplômés représentent 22,3 % des 15 ans ou plus non scolarisés contre 19,8 %, et la scolarisation des 18-24 ans est de 44,6 % contre 56,3 %.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7200" y="5431536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54315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97280" y="5321808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Croissance estimée des 80 ans ou plus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80 ans ou plus seraient 2 296 en 2031 (estimation) puis 2 665 en 2040 (estimation), contre 1 742 en 2022. L'équipement en EHPAD est de 1,18 pour 1 000 habitants de 80 ans ou plus contre 1,45 dans le département.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pour le conseil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question ouverte par enjeu — proposées par une IA, à reformuler avec le CCAS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7548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Comment le conseil analyse-t-il les difficultés d'accès aux soins de proximité des habitants, et quels publics lui paraissent les plus concernés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Quels éléments de connaissance manquent au conseil pour comprendre la situation des habitants privés d'emploi et leur rapport aux services du CCAS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Quelles situations de vie des familles monoparentales le CCAS repère-t-il aujourd'hui, et lesquelles lui échappent-elles éventuellement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Comment le conseil appréhende-t-il la situation des jeunes adultes de la commune entre études, emploi et absence de qualification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Quelles évolutions des besoins des personnes très âgées le conseil juge-t-il utile d'anticiper, alors que la population communale est aujourd'hui plus jeune que celle du département 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depuis 1968 en indice ; structure par âge comparée au département (recensement 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325880"/>
          <a:ext cx="5577840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6309360" y="1325880"/>
          <a:ext cx="5422392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Projections démographiques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Commune : estimation de l'outil (chaque tranche d'âge évolue au rythme du département) — département : INSEE, Omphale 2022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11274552" cy="914400"/>
        </p:xfrm>
        <a:graphic>
          <a:graphicData uri="http://schemas.openxmlformats.org/drawingml/2006/table">
            <a:tbl>
              <a:tblPr/>
              <a:tblGrid>
                <a:gridCol w="3156875"/>
                <a:gridCol w="1578437"/>
                <a:gridCol w="1578437"/>
                <a:gridCol w="1578437"/>
                <a:gridCol w="1465692"/>
                <a:gridCol w="1916674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Tranche d'âge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 (recensement)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2031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2040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 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la population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36 612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37 232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37 548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 à 64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4 344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4 085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 à 79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4 889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5 158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5 322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+8,9 %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+8,9 %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2 989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3 767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4 238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1 742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2 296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2 665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Estimation et non donnée publiée : l'INSEE ne projette pas la population des communes. La méthode ignore les projets locaux et les migrations propres à la commune.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moyenne des ménages (pers.)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+11,5 %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d'une seule personne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de trois enfants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Caf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du parc social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+10,7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résidences principales suroccupées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−5,5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Enfance et jeunesse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20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15-24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scolarisation des 18-24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−11,7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15-24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+2,5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diplômés de l'enseignement supérieur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25 ans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+1,2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couverture de l'accueil du jeune enfant (places pour 100 enfants)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−1,0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−2,9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 de vieillissement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−25,3 %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−6,5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50 ans ou plus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+0,8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Médecins généralistes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−10,6 %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Accessibilité aux médecins généralistes (APL) (consultations par hab. et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−28,3 %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Infirmiers libéraux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−42,8 %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EHPAD pour 1 000 habitants de 80 ans ou plus (pour 1 000 hab. de 80 ans ou plus)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−18,8 %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Précarité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Niveau de vie médian (€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24 670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25 610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25 920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−3,7 %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prime d'activité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+2,1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une aide au logement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+1,6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en contrat court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−1,9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(A, B, C) pour 100 habitants de 15 à 64 ans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sans voiture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−10,2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de Vitrolles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quartiers (IRIS) — les 8 premiers par taux de pauvreté ; millésimes antérieurs au portrait communal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3607857"/>
                <a:gridCol w="1916674"/>
                <a:gridCol w="1916674"/>
                <a:gridCol w="1916674"/>
                <a:gridCol w="1916674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Pins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Liourat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Pommiers-Bosquet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Hermès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Tuilière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Frescoule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Plaine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Plantiers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Vitrolles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maintenant 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portrait à la décision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le portrait apporte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constats chiffrés, sourcés, comparés et datés ; aucune donnée estimée sans être signalée.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qu'il ne dit pas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causes, le vécu des habitants, l'activité propre du CCAS. C'est l'objet des entretiens, du questionnaire et de l'atelier.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prochaines étapes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Entretiens avec les partenaires · questionnaire aux habitants · atelier de mise en commun · orientations soumises au conseil d'administration.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5760720"/>
            <a:ext cx="109087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· INSEE, Filosofi · INSEE, Omphale 2022 · DREES, APL · Cnaf, data.caf.fr · Dares, France Travail (STMT). Détail dans le portrait complet.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Restitution — Vitrolles</dc:title>
  <dc:subject>PptxGenJS Presentation</dc:subject>
  <dc:creator>CMI, Pôle public</dc:creator>
  <cp:lastModifiedBy>CMI, Pôle public</cp:lastModifiedBy>
  <cp:revision>1</cp:revision>
  <dcterms:created xsi:type="dcterms:W3CDTF">2026-11-03T13:00:36Z</dcterms:created>
  <dcterms:modified xsi:type="dcterms:W3CDTF">2026-11-03T13:00:36Z</dcterms:modified>
</cp:coreProperties>
</file>