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23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24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25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26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27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28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charts/chart29.xml" ContentType="application/vnd.openxmlformats-officedocument.drawingml.chart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charts/_rels/chart2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3.xlsx"/></Relationships>
</file>

<file path=ppt/charts/_rels/chart2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4.xlsx"/></Relationships>
</file>

<file path=ppt/charts/_rels/chart2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5.xlsx"/></Relationships>
</file>

<file path=ppt/charts/_rels/chart2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6.xlsx"/></Relationships>
</file>

<file path=ppt/charts/_rels/chart2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7.xlsx"/></Relationships>
</file>

<file path=ppt/charts/_rels/chart2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8.xlsx"/></Relationships>
</file>

<file path=ppt/charts/_rels/chart2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9.xlsx"/></Relationships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000" b="0" i="0" u="none" strike="noStrike">
                <a:solidFill>
                  <a:srgbClr val="637381"/>
                </a:solidFill>
                <a:latin typeface="Calibri"/>
              </a:defRPr>
            </a:pPr>
            <a:r>
              <a:rPr sz="1000" b="0" i="0" u="none" strike="noStrike">
                <a:solidFill>
                  <a:srgbClr val="637381"/>
                </a:solidFill>
                <a:latin typeface="Calibri"/>
              </a:rPr>
              <a:t>En %</a:t>
            </a: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France</c:v>
                </c:pt>
              </c:strCache>
            </c:strRef>
          </c:tx>
          <c:spPr>
            <a:solidFill>
              <a:srgbClr val="DFE3E8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7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Part des 80 ans ou plus</c:v>
                  </c:pt>
                  <c:pt idx="1">
                    <c:v>Part des 65 ans ou plus</c:v>
                  </c:pt>
                  <c:pt idx="2">
                    <c:v>Part des moins de 20 ans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6.0745</c:v>
                </c:pt>
                <c:pt idx="1">
                  <c:v>21.1659</c:v>
                </c:pt>
                <c:pt idx="2">
                  <c:v>23.2117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Département</c:v>
                </c:pt>
              </c:strCache>
            </c:strRef>
          </c:tx>
          <c:spPr>
            <a:solidFill>
              <a:srgbClr val="919EAB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7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Part des 80 ans ou plus</c:v>
                  </c:pt>
                  <c:pt idx="1">
                    <c:v>Part des 65 ans ou plus</c:v>
                  </c:pt>
                  <c:pt idx="2">
                    <c:v>Part des moins de 20 ans</c:v>
                  </c:pt>
                </c:lvl>
              </c:multiLvlStrCache>
            </c:multiLvl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6.3399</c:v>
                </c:pt>
                <c:pt idx="1">
                  <c:v>21.2472</c:v>
                </c:pt>
                <c:pt idx="2">
                  <c:v>22.9295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La Ciotat</c:v>
                </c:pt>
              </c:strCache>
            </c:strRef>
          </c:tx>
          <c:spPr>
            <a:solidFill>
              <a:srgbClr val="096F79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7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Part des 80 ans ou plus</c:v>
                  </c:pt>
                  <c:pt idx="1">
                    <c:v>Part des 65 ans ou plus</c:v>
                  </c:pt>
                  <c:pt idx="2">
                    <c:v>Part des moins de 20 ans</c:v>
                  </c:pt>
                </c:lvl>
              </c:multiLvlStrCache>
            </c:multiLvl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8.7113</c:v>
                </c:pt>
                <c:pt idx="1">
                  <c:v>28.7888</c:v>
                </c:pt>
                <c:pt idx="2">
                  <c:v>18.5621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b="0" i="0" strike="noStrike" sz="7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000000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6350" cap="flat">
              <a:solidFill>
                <a:srgbClr val="E9ECEF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000000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900"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000" b="0" i="0" u="none" strike="noStrike">
                <a:solidFill>
                  <a:srgbClr val="637381"/>
                </a:solidFill>
                <a:latin typeface="Calibri"/>
              </a:defRPr>
            </a:pPr>
            <a:r>
              <a:rPr sz="1000" b="0" i="0" u="none" strike="noStrike">
                <a:solidFill>
                  <a:srgbClr val="637381"/>
                </a:solidFill>
                <a:latin typeface="Calibri"/>
              </a:rPr>
              <a:t>En %</a:t>
            </a: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France</c:v>
                </c:pt>
              </c:strCache>
            </c:strRef>
          </c:tx>
          <c:spPr>
            <a:solidFill>
              <a:srgbClr val="DFE3E8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7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Part des familles de trois enfants ou plus</c:v>
                  </c:pt>
                  <c:pt idx="1">
                    <c:v>Part des familles monoparentales</c:v>
                  </c:pt>
                  <c:pt idx="2">
                    <c:v>Part des 65 ans ou plus vivant seuls</c:v>
                  </c:pt>
                  <c:pt idx="3">
                    <c:v>Part des 80 ans ou plus vivant seuls</c:v>
                  </c:pt>
                  <c:pt idx="4">
                    <c:v>Part des ménages d'une seule personne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8.895</c:v>
                </c:pt>
                <c:pt idx="1">
                  <c:v>17.4868</c:v>
                </c:pt>
                <c:pt idx="2">
                  <c:v>34.3761</c:v>
                </c:pt>
                <c:pt idx="3">
                  <c:v>48.3891</c:v>
                </c:pt>
                <c:pt idx="4">
                  <c:v>39.0888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Département</c:v>
                </c:pt>
              </c:strCache>
            </c:strRef>
          </c:tx>
          <c:spPr>
            <a:solidFill>
              <a:srgbClr val="919EAB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7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Part des familles de trois enfants ou plus</c:v>
                  </c:pt>
                  <c:pt idx="1">
                    <c:v>Part des familles monoparentales</c:v>
                  </c:pt>
                  <c:pt idx="2">
                    <c:v>Part des 65 ans ou plus vivant seuls</c:v>
                  </c:pt>
                  <c:pt idx="3">
                    <c:v>Part des 80 ans ou plus vivant seuls</c:v>
                  </c:pt>
                  <c:pt idx="4">
                    <c:v>Part des ménages d'une seule personne</c:v>
                  </c:pt>
                </c:lvl>
              </c:multiLvlStrCache>
            </c:multiLvl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8.8273</c:v>
                </c:pt>
                <c:pt idx="1">
                  <c:v>20.7971</c:v>
                </c:pt>
                <c:pt idx="2">
                  <c:v>35.9363</c:v>
                </c:pt>
                <c:pt idx="3">
                  <c:v>47.804</c:v>
                </c:pt>
                <c:pt idx="4">
                  <c:v>40.1448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La Ciotat</c:v>
                </c:pt>
              </c:strCache>
            </c:strRef>
          </c:tx>
          <c:spPr>
            <a:solidFill>
              <a:srgbClr val="096F79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7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Part des familles de trois enfants ou plus</c:v>
                  </c:pt>
                  <c:pt idx="1">
                    <c:v>Part des familles monoparentales</c:v>
                  </c:pt>
                  <c:pt idx="2">
                    <c:v>Part des 65 ans ou plus vivant seuls</c:v>
                  </c:pt>
                  <c:pt idx="3">
                    <c:v>Part des 80 ans ou plus vivant seuls</c:v>
                  </c:pt>
                  <c:pt idx="4">
                    <c:v>Part des ménages d'une seule personne</c:v>
                  </c:pt>
                </c:lvl>
              </c:multiLvlStrCache>
            </c:multiLvl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5.1712</c:v>
                </c:pt>
                <c:pt idx="1">
                  <c:v>21.4093</c:v>
                </c:pt>
                <c:pt idx="2">
                  <c:v>37.4945</c:v>
                </c:pt>
                <c:pt idx="3">
                  <c:v>46.6238</c:v>
                </c:pt>
                <c:pt idx="4">
                  <c:v>42.729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b="0" i="0" strike="noStrike" sz="7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000000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6350" cap="flat">
              <a:solidFill>
                <a:srgbClr val="E9ECEF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000000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900"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000" b="0" i="0" u="none" strike="noStrike">
                <a:solidFill>
                  <a:srgbClr val="637381"/>
                </a:solidFill>
                <a:latin typeface="Calibri"/>
              </a:defRPr>
            </a:pPr>
            <a:r>
              <a:rPr sz="1000" b="0" i="0" u="none" strike="noStrike">
                <a:solidFill>
                  <a:srgbClr val="637381"/>
                </a:solidFill>
                <a:latin typeface="Calibri"/>
              </a:rPr>
              <a:t>En %</a:t>
            </a: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France</c:v>
                </c:pt>
              </c:strCache>
            </c:strRef>
          </c:tx>
          <c:spPr>
            <a:solidFill>
              <a:srgbClr val="DFE3E8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7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Part des diplômés de l'enseignement supérieur</c:v>
                  </c:pt>
                  <c:pt idx="1">
                    <c:v>Part des non-diplômés parmi les 15 ans ou plus non scolarisés</c:v>
                  </c:pt>
                  <c:pt idx="2">
                    <c:v>Taux de chômage des 15-24 ans</c:v>
                  </c:pt>
                  <c:pt idx="3">
                    <c:v>Taux de scolarisation des 18-24 ans</c:v>
                  </c:pt>
                  <c:pt idx="4">
                    <c:v>Part des 15-24 ans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34.0377</c:v>
                </c:pt>
                <c:pt idx="1">
                  <c:v>19.3662</c:v>
                </c:pt>
                <c:pt idx="2">
                  <c:v>22.5181</c:v>
                </c:pt>
                <c:pt idx="3">
                  <c:v>51.6027</c:v>
                </c:pt>
                <c:pt idx="4">
                  <c:v>11.9163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Département</c:v>
                </c:pt>
              </c:strCache>
            </c:strRef>
          </c:tx>
          <c:spPr>
            <a:solidFill>
              <a:srgbClr val="919EAB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7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Part des diplômés de l'enseignement supérieur</c:v>
                  </c:pt>
                  <c:pt idx="1">
                    <c:v>Part des non-diplômés parmi les 15 ans ou plus non scolarisés</c:v>
                  </c:pt>
                  <c:pt idx="2">
                    <c:v>Taux de chômage des 15-24 ans</c:v>
                  </c:pt>
                  <c:pt idx="3">
                    <c:v>Taux de scolarisation des 18-24 ans</c:v>
                  </c:pt>
                  <c:pt idx="4">
                    <c:v>Part des 15-24 ans</c:v>
                  </c:pt>
                </c:lvl>
              </c:multiLvlStrCache>
            </c:multiLvl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36.6492</c:v>
                </c:pt>
                <c:pt idx="1">
                  <c:v>19.8442</c:v>
                </c:pt>
                <c:pt idx="2">
                  <c:v>22.9167</c:v>
                </c:pt>
                <c:pt idx="3">
                  <c:v>56.3137</c:v>
                </c:pt>
                <c:pt idx="4">
                  <c:v>11.964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La Ciotat</c:v>
                </c:pt>
              </c:strCache>
            </c:strRef>
          </c:tx>
          <c:spPr>
            <a:solidFill>
              <a:srgbClr val="096F79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7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Part des diplômés de l'enseignement supérieur</c:v>
                  </c:pt>
                  <c:pt idx="1">
                    <c:v>Part des non-diplômés parmi les 15 ans ou plus non scolarisés</c:v>
                  </c:pt>
                  <c:pt idx="2">
                    <c:v>Taux de chômage des 15-24 ans</c:v>
                  </c:pt>
                  <c:pt idx="3">
                    <c:v>Taux de scolarisation des 18-24 ans</c:v>
                  </c:pt>
                  <c:pt idx="4">
                    <c:v>Part des 15-24 ans</c:v>
                  </c:pt>
                </c:lvl>
              </c:multiLvlStrCache>
            </c:multiLvl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34.7574</c:v>
                </c:pt>
                <c:pt idx="1">
                  <c:v>19.0159</c:v>
                </c:pt>
                <c:pt idx="2">
                  <c:v>26.6623</c:v>
                </c:pt>
                <c:pt idx="3">
                  <c:v>45.5951</c:v>
                </c:pt>
                <c:pt idx="4">
                  <c:v>9.0298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b="0" i="0" strike="noStrike" sz="7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000000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6350" cap="flat">
              <a:solidFill>
                <a:srgbClr val="E9ECEF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000000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900"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000" b="0" i="0" u="none" strike="noStrike">
                <a:solidFill>
                  <a:srgbClr val="637381"/>
                </a:solidFill>
                <a:latin typeface="Calibri"/>
              </a:defRPr>
            </a:pPr>
            <a:r>
              <a:rPr sz="1000" b="0" i="0" u="none" strike="noStrike">
                <a:solidFill>
                  <a:srgbClr val="637381"/>
                </a:solidFill>
                <a:latin typeface="Calibri"/>
              </a:rPr>
              <a:t>En %</a:t>
            </a: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France</c:v>
                </c:pt>
              </c:strCache>
            </c:strRef>
          </c:tx>
          <c:spPr>
            <a:solidFill>
              <a:srgbClr val="DFE3E8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7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Sheet1!$A$2:$A$2</c:f>
              <c:multiLvlStrCache>
                <c:ptCount val="1"/>
                <c:lvl>
                  <c:pt idx="0">
                    <c:v>Taux de pauvreté</c:v>
                  </c:pt>
                </c:lvl>
              </c:multiLvlStrCache>
            </c:multiLvl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15.9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Département</c:v>
                </c:pt>
              </c:strCache>
            </c:strRef>
          </c:tx>
          <c:spPr>
            <a:solidFill>
              <a:srgbClr val="919EAB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7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Sheet1!$A$2:$A$2</c:f>
              <c:multiLvlStrCache>
                <c:ptCount val="1"/>
                <c:lvl>
                  <c:pt idx="0">
                    <c:v>Taux de pauvreté</c:v>
                  </c:pt>
                </c:lvl>
              </c:multiLvlStrCache>
            </c:multiLvlStrRef>
          </c:cat>
          <c:val>
            <c:numRef>
              <c:f>Sheet1!$C$2:$C$2</c:f>
              <c:numCache>
                <c:formatCode>General</c:formatCode>
                <c:ptCount val="1"/>
                <c:pt idx="0">
                  <c:v>20.3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La Ciotat</c:v>
                </c:pt>
              </c:strCache>
            </c:strRef>
          </c:tx>
          <c:spPr>
            <a:solidFill>
              <a:srgbClr val="096F79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7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Sheet1!$A$2:$A$2</c:f>
              <c:multiLvlStrCache>
                <c:ptCount val="1"/>
                <c:lvl>
                  <c:pt idx="0">
                    <c:v>Taux de pauvreté</c:v>
                  </c:pt>
                </c:lvl>
              </c:multiLvlStrCache>
            </c:multiLvlStrRef>
          </c:cat>
          <c:val>
            <c:numRef>
              <c:f>Sheet1!$D$2:$D$2</c:f>
              <c:numCache>
                <c:formatCode>General</c:formatCode>
                <c:ptCount val="1"/>
                <c:pt idx="0">
                  <c:v>16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b="0" i="0" strike="noStrike" sz="7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000000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6350" cap="flat">
              <a:solidFill>
                <a:srgbClr val="E9ECEF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000000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900"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000" b="0" i="0" u="none" strike="noStrike">
                <a:solidFill>
                  <a:srgbClr val="637381"/>
                </a:solidFill>
                <a:latin typeface="Calibri"/>
              </a:defRPr>
            </a:pPr>
            <a:r>
              <a:rPr sz="1000" b="0" i="0" u="none" strike="noStrike">
                <a:solidFill>
                  <a:srgbClr val="637381"/>
                </a:solidFill>
                <a:latin typeface="Calibri"/>
              </a:rPr>
              <a:t>En %</a:t>
            </a: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France</c:v>
                </c:pt>
              </c:strCache>
            </c:strRef>
          </c:tx>
          <c:spPr>
            <a:solidFill>
              <a:srgbClr val="DFE3E8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7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Part de la population couverte par une aide au logement</c:v>
                  </c:pt>
                  <c:pt idx="1">
                    <c:v>Part de la population couverte par la prime d'activité</c:v>
                  </c:pt>
                  <c:pt idx="2">
                    <c:v>Part de la population couverte par le RSA</c:v>
                  </c:pt>
                  <c:pt idx="3">
                    <c:v>Part des foyers allocataires à bas quotient familial</c:v>
                  </c:pt>
                  <c:pt idx="4">
                    <c:v>Part de la population couverte par la Caf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16.0261</c:v>
                </c:pt>
                <c:pt idx="1">
                  <c:v>13.1457</c:v>
                </c:pt>
                <c:pt idx="2">
                  <c:v>5.435</c:v>
                </c:pt>
                <c:pt idx="3">
                  <c:v>18.5314</c:v>
                </c:pt>
                <c:pt idx="4">
                  <c:v>47.0814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Département</c:v>
                </c:pt>
              </c:strCache>
            </c:strRef>
          </c:tx>
          <c:spPr>
            <a:solidFill>
              <a:srgbClr val="919EAB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7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Part de la population couverte par une aide au logement</c:v>
                  </c:pt>
                  <c:pt idx="1">
                    <c:v>Part de la population couverte par la prime d'activité</c:v>
                  </c:pt>
                  <c:pt idx="2">
                    <c:v>Part de la population couverte par le RSA</c:v>
                  </c:pt>
                  <c:pt idx="3">
                    <c:v>Part des foyers allocataires à bas quotient familial</c:v>
                  </c:pt>
                  <c:pt idx="4">
                    <c:v>Part de la population couverte par la Caf</c:v>
                  </c:pt>
                </c:lvl>
              </c:multiLvlStrCache>
            </c:multiLvl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20.2721</c:v>
                </c:pt>
                <c:pt idx="1">
                  <c:v>14.8257</c:v>
                </c:pt>
                <c:pt idx="2">
                  <c:v>7.2692</c:v>
                </c:pt>
                <c:pt idx="3">
                  <c:v>21.249</c:v>
                </c:pt>
                <c:pt idx="4">
                  <c:v>50.7991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La Ciotat</c:v>
                </c:pt>
              </c:strCache>
            </c:strRef>
          </c:tx>
          <c:spPr>
            <a:solidFill>
              <a:srgbClr val="096F79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7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Part de la population couverte par une aide au logement</c:v>
                  </c:pt>
                  <c:pt idx="1">
                    <c:v>Part de la population couverte par la prime d'activité</c:v>
                  </c:pt>
                  <c:pt idx="2">
                    <c:v>Part de la population couverte par le RSA</c:v>
                  </c:pt>
                  <c:pt idx="3">
                    <c:v>Part des foyers allocataires à bas quotient familial</c:v>
                  </c:pt>
                  <c:pt idx="4">
                    <c:v>Part de la population couverte par la Caf</c:v>
                  </c:pt>
                </c:lvl>
              </c:multiLvlStrCache>
            </c:multiLvl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16.4904</c:v>
                </c:pt>
                <c:pt idx="1">
                  <c:v>13.9694</c:v>
                </c:pt>
                <c:pt idx="2">
                  <c:v>4.964</c:v>
                </c:pt>
                <c:pt idx="3">
                  <c:v>19.596</c:v>
                </c:pt>
                <c:pt idx="4">
                  <c:v>43.7794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b="0" i="0" strike="noStrike" sz="7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000000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6350" cap="flat">
              <a:solidFill>
                <a:srgbClr val="E9ECEF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000000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900"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000" b="0" i="0" u="none" strike="noStrike">
                <a:solidFill>
                  <a:srgbClr val="637381"/>
                </a:solidFill>
                <a:latin typeface="Calibri"/>
              </a:defRPr>
            </a:pPr>
            <a:r>
              <a:rPr sz="1000" b="0" i="0" u="none" strike="noStrike">
                <a:solidFill>
                  <a:srgbClr val="637381"/>
                </a:solidFill>
                <a:latin typeface="Calibri"/>
              </a:rPr>
              <a:t>En %</a:t>
            </a: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France</c:v>
                </c:pt>
              </c:strCache>
            </c:strRef>
          </c:tx>
          <c:spPr>
            <a:solidFill>
              <a:srgbClr val="DFE3E8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7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Sheet1!$A$2:$A$8</c:f>
              <c:multiLvlStrCache>
                <c:ptCount val="7"/>
                <c:lvl>
                  <c:pt idx="0">
                    <c:v>Part des moins de 25 ans parmi les demandeurs d'emploi</c:v>
                  </c:pt>
                  <c:pt idx="1">
                    <c:v>Part des ouvriers et employés parmi les 15 ans ou plus</c:v>
                  </c:pt>
                  <c:pt idx="2">
                    <c:v>Part des salariés à temps partiel</c:v>
                  </c:pt>
                  <c:pt idx="3">
                    <c:v>Part des salariés en contrat court</c:v>
                  </c:pt>
                  <c:pt idx="4">
                    <c:v>Taux d'emploi des 15-64 ans</c:v>
                  </c:pt>
                  <c:pt idx="5">
                    <c:v>Taux d'activité des 15-64 ans</c:v>
                  </c:pt>
                  <c:pt idx="6">
                    <c:v>Taux de chômage des 15-64 ans</c:v>
                  </c:pt>
                </c:lvl>
              </c:multiLvlStrCache>
            </c:multiLvl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13.5686</c:v>
                </c:pt>
                <c:pt idx="1">
                  <c:v>26.5576</c:v>
                </c:pt>
                <c:pt idx="2">
                  <c:v>15.6896</c:v>
                </c:pt>
                <c:pt idx="3">
                  <c:v>15.5298</c:v>
                </c:pt>
                <c:pt idx="4">
                  <c:v>66.932</c:v>
                </c:pt>
                <c:pt idx="5">
                  <c:v>75.5617</c:v>
                </c:pt>
                <c:pt idx="6">
                  <c:v>11.4208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Département</c:v>
                </c:pt>
              </c:strCache>
            </c:strRef>
          </c:tx>
          <c:spPr>
            <a:solidFill>
              <a:srgbClr val="919EAB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7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Sheet1!$A$2:$A$8</c:f>
              <c:multiLvlStrCache>
                <c:ptCount val="7"/>
                <c:lvl>
                  <c:pt idx="0">
                    <c:v>Part des moins de 25 ans parmi les demandeurs d'emploi</c:v>
                  </c:pt>
                  <c:pt idx="1">
                    <c:v>Part des ouvriers et employés parmi les 15 ans ou plus</c:v>
                  </c:pt>
                  <c:pt idx="2">
                    <c:v>Part des salariés à temps partiel</c:v>
                  </c:pt>
                  <c:pt idx="3">
                    <c:v>Part des salariés en contrat court</c:v>
                  </c:pt>
                  <c:pt idx="4">
                    <c:v>Taux d'emploi des 15-64 ans</c:v>
                  </c:pt>
                  <c:pt idx="5">
                    <c:v>Taux d'activité des 15-64 ans</c:v>
                  </c:pt>
                  <c:pt idx="6">
                    <c:v>Taux de chômage des 15-64 ans</c:v>
                  </c:pt>
                </c:lvl>
              </c:multiLvlStrCache>
            </c:multiLvl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12.5434</c:v>
                </c:pt>
                <c:pt idx="1">
                  <c:v>23.9551</c:v>
                </c:pt>
                <c:pt idx="2">
                  <c:v>15.3972</c:v>
                </c:pt>
                <c:pt idx="3">
                  <c:v>14.77</c:v>
                </c:pt>
                <c:pt idx="4">
                  <c:v>63.928</c:v>
                </c:pt>
                <c:pt idx="5">
                  <c:v>72.2849</c:v>
                </c:pt>
                <c:pt idx="6">
                  <c:v>11.5611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La Ciotat</c:v>
                </c:pt>
              </c:strCache>
            </c:strRef>
          </c:tx>
          <c:spPr>
            <a:solidFill>
              <a:srgbClr val="096F79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7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Sheet1!$A$2:$A$8</c:f>
              <c:multiLvlStrCache>
                <c:ptCount val="7"/>
                <c:lvl>
                  <c:pt idx="0">
                    <c:v>Part des moins de 25 ans parmi les demandeurs d'emploi</c:v>
                  </c:pt>
                  <c:pt idx="1">
                    <c:v>Part des ouvriers et employés parmi les 15 ans ou plus</c:v>
                  </c:pt>
                  <c:pt idx="2">
                    <c:v>Part des salariés à temps partiel</c:v>
                  </c:pt>
                  <c:pt idx="3">
                    <c:v>Part des salariés en contrat court</c:v>
                  </c:pt>
                  <c:pt idx="4">
                    <c:v>Taux d'emploi des 15-64 ans</c:v>
                  </c:pt>
                  <c:pt idx="5">
                    <c:v>Taux d'activité des 15-64 ans</c:v>
                  </c:pt>
                  <c:pt idx="6">
                    <c:v>Taux de chômage des 15-64 ans</c:v>
                  </c:pt>
                </c:lvl>
              </c:multiLvlStrCache>
            </c:multiLvl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11.2903</c:v>
                </c:pt>
                <c:pt idx="1">
                  <c:v>20.3829</c:v>
                </c:pt>
                <c:pt idx="2">
                  <c:v>14.9992</c:v>
                </c:pt>
                <c:pt idx="3">
                  <c:v>12.1561</c:v>
                </c:pt>
                <c:pt idx="4">
                  <c:v>65.6877</c:v>
                </c:pt>
                <c:pt idx="5">
                  <c:v>74.3271</c:v>
                </c:pt>
                <c:pt idx="6">
                  <c:v>11.6235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b="0" i="0" strike="noStrike" sz="7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000000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6350" cap="flat">
              <a:solidFill>
                <a:srgbClr val="E9ECEF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000000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900"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000" b="0" i="0" u="none" strike="noStrike">
                <a:solidFill>
                  <a:srgbClr val="637381"/>
                </a:solidFill>
                <a:latin typeface="Calibri"/>
              </a:defRPr>
            </a:pPr>
            <a:r>
              <a:rPr sz="1000" b="0" i="0" u="none" strike="noStrike">
                <a:solidFill>
                  <a:srgbClr val="637381"/>
                </a:solidFill>
                <a:latin typeface="Calibri"/>
              </a:rPr>
              <a:t>En %</a:t>
            </a: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France</c:v>
                </c:pt>
              </c:strCache>
            </c:strRef>
          </c:tx>
          <c:spPr>
            <a:solidFill>
              <a:srgbClr val="DFE3E8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7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Sheet1!$A$2:$A$7</c:f>
              <c:multiLvlStrCache>
                <c:ptCount val="6"/>
                <c:lvl>
                  <c:pt idx="0">
                    <c:v>Part des habitants arrivés d'une autre commune depuis moins d'un an</c:v>
                  </c:pt>
                  <c:pt idx="1">
                    <c:v>Part des ménages sans voiture</c:v>
                  </c:pt>
                  <c:pt idx="2">
                    <c:v>Part des logements vacants</c:v>
                  </c:pt>
                  <c:pt idx="3">
                    <c:v>Part des résidences principales suroccupées</c:v>
                  </c:pt>
                  <c:pt idx="4">
                    <c:v>Part des ménages locataires du parc social</c:v>
                  </c:pt>
                  <c:pt idx="5">
                    <c:v>Part des ménages locataires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6.5325</c:v>
                </c:pt>
                <c:pt idx="1">
                  <c:v>18.7561</c:v>
                </c:pt>
                <c:pt idx="2">
                  <c:v>7.8464</c:v>
                </c:pt>
                <c:pt idx="3">
                  <c:v>9.6195</c:v>
                </c:pt>
                <c:pt idx="4">
                  <c:v>14.5625</c:v>
                </c:pt>
                <c:pt idx="5">
                  <c:v>40.3081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Département</c:v>
                </c:pt>
              </c:strCache>
            </c:strRef>
          </c:tx>
          <c:spPr>
            <a:solidFill>
              <a:srgbClr val="919EAB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7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Sheet1!$A$2:$A$7</c:f>
              <c:multiLvlStrCache>
                <c:ptCount val="6"/>
                <c:lvl>
                  <c:pt idx="0">
                    <c:v>Part des habitants arrivés d'une autre commune depuis moins d'un an</c:v>
                  </c:pt>
                  <c:pt idx="1">
                    <c:v>Part des ménages sans voiture</c:v>
                  </c:pt>
                  <c:pt idx="2">
                    <c:v>Part des logements vacants</c:v>
                  </c:pt>
                  <c:pt idx="3">
                    <c:v>Part des résidences principales suroccupées</c:v>
                  </c:pt>
                  <c:pt idx="4">
                    <c:v>Part des ménages locataires du parc social</c:v>
                  </c:pt>
                  <c:pt idx="5">
                    <c:v>Part des ménages locataires</c:v>
                  </c:pt>
                </c:lvl>
              </c:multiLvlStrCache>
            </c:multiLvl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4.4663</c:v>
                </c:pt>
                <c:pt idx="1">
                  <c:v>21.0928</c:v>
                </c:pt>
                <c:pt idx="2">
                  <c:v>7.1162</c:v>
                </c:pt>
                <c:pt idx="3">
                  <c:v>12.5821</c:v>
                </c:pt>
                <c:pt idx="4">
                  <c:v>15.0877</c:v>
                </c:pt>
                <c:pt idx="5">
                  <c:v>46.6611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La Ciotat</c:v>
                </c:pt>
              </c:strCache>
            </c:strRef>
          </c:tx>
          <c:spPr>
            <a:solidFill>
              <a:srgbClr val="096F79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7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Sheet1!$A$2:$A$7</c:f>
              <c:multiLvlStrCache>
                <c:ptCount val="6"/>
                <c:lvl>
                  <c:pt idx="0">
                    <c:v>Part des habitants arrivés d'une autre commune depuis moins d'un an</c:v>
                  </c:pt>
                  <c:pt idx="1">
                    <c:v>Part des ménages sans voiture</c:v>
                  </c:pt>
                  <c:pt idx="2">
                    <c:v>Part des logements vacants</c:v>
                  </c:pt>
                  <c:pt idx="3">
                    <c:v>Part des résidences principales suroccupées</c:v>
                  </c:pt>
                  <c:pt idx="4">
                    <c:v>Part des ménages locataires du parc social</c:v>
                  </c:pt>
                  <c:pt idx="5">
                    <c:v>Part des ménages locataires</c:v>
                  </c:pt>
                </c:lvl>
              </c:multiLvlStrCache>
            </c:multiLvl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4.3344</c:v>
                </c:pt>
                <c:pt idx="1">
                  <c:v>13.7798</c:v>
                </c:pt>
                <c:pt idx="2">
                  <c:v>3.8952</c:v>
                </c:pt>
                <c:pt idx="3">
                  <c:v>9.9254</c:v>
                </c:pt>
                <c:pt idx="4">
                  <c:v>21.425</c:v>
                </c:pt>
                <c:pt idx="5">
                  <c:v>46.4673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b="0" i="0" strike="noStrike" sz="7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000000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6350" cap="flat">
              <a:solidFill>
                <a:srgbClr val="E9ECEF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000000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900"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23.xml"/><Relationship Id="rId1" Type="http://schemas.openxmlformats.org/officeDocument/2006/relationships/image" Target="../media/image-4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24.xml"/><Relationship Id="rId1" Type="http://schemas.openxmlformats.org/officeDocument/2006/relationships/image" Target="../media/image-5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25.xml"/><Relationship Id="rId1" Type="http://schemas.openxmlformats.org/officeDocument/2006/relationships/image" Target="../media/image-6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26.xml"/><Relationship Id="rId1" Type="http://schemas.openxmlformats.org/officeDocument/2006/relationships/image" Target="../media/image-7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27.xml"/><Relationship Id="rId1" Type="http://schemas.openxmlformats.org/officeDocument/2006/relationships/image" Target="../media/image-8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28.xml"/><Relationship Id="rId1" Type="http://schemas.openxmlformats.org/officeDocument/2006/relationships/image" Target="../media/image-9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29.xml"/><Relationship Id="rId1" Type="http://schemas.openxmlformats.org/officeDocument/2006/relationships/image" Target="../media/image-10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C434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103120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ADE2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PORTRAIT SOCIAL DE TERRITOIRE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731520" y="2560320"/>
            <a:ext cx="10515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Ciotat</a:t>
            </a:r>
            <a:endParaRPr lang="en-US" sz="5400" dirty="0"/>
          </a:p>
        </p:txBody>
      </p:sp>
      <p:sp>
        <p:nvSpPr>
          <p:cNvPr id="4" name="Text 2"/>
          <p:cNvSpPr/>
          <p:nvPr/>
        </p:nvSpPr>
        <p:spPr>
          <a:xfrm>
            <a:off x="731520" y="3703320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DCEB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38 477 habitants (2023) · Métropole d'Aix-Marseille-Provence · Bouches-du-Rhône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594360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8A9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CMI, Pôle public — document de travail établi le 2 novembre 2026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360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Points d'attention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0360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Écarts défavorables au département les plus marqués — calcul automatique, sans IA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115568"/>
            <a:ext cx="11274552" cy="0"/>
          </a:xfrm>
          <a:prstGeom prst="line">
            <a:avLst/>
          </a:prstGeom>
          <a:noFill/>
          <a:ln w="15875">
            <a:solidFill>
              <a:srgbClr val="C8A96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201168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6446520"/>
            <a:ext cx="103601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Portrait social de territoire — La Ciotat — document de travail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457200" y="1463040"/>
            <a:ext cx="3636264" cy="3291840"/>
          </a:xfrm>
          <a:prstGeom prst="roundRect">
            <a:avLst>
              <a:gd name="adj" fmla="val 3333"/>
            </a:avLst>
          </a:prstGeom>
          <a:solidFill>
            <a:srgbClr val="D6F1DC"/>
          </a:solidFill>
          <a:ln w="12700">
            <a:solidFill>
              <a:srgbClr val="D6F1DC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94360" y="1600200"/>
            <a:ext cx="336194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96F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EMPLOI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94360" y="1874520"/>
            <a:ext cx="3361944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des 50 ans ou plus parmi les demandeurs d'emploi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594360" y="2926080"/>
            <a:ext cx="3361944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32,1 %</a:t>
            </a:r>
            <a:endParaRPr lang="en-US" sz="2600" dirty="0"/>
          </a:p>
        </p:txBody>
      </p:sp>
      <p:sp>
        <p:nvSpPr>
          <p:cNvPr id="11" name="Text 8"/>
          <p:cNvSpPr/>
          <p:nvPr/>
        </p:nvSpPr>
        <p:spPr>
          <a:xfrm>
            <a:off x="594360" y="3611880"/>
            <a:ext cx="336194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Département : 26,6 % (+5,5 pts)</a:t>
            </a:r>
            <a:endParaRPr lang="en-US" sz="1000" dirty="0"/>
          </a:p>
        </p:txBody>
      </p:sp>
      <p:sp>
        <p:nvSpPr>
          <p:cNvPr id="12" name="Text 9"/>
          <p:cNvSpPr/>
          <p:nvPr/>
        </p:nvSpPr>
        <p:spPr>
          <a:xfrm>
            <a:off x="594360" y="4114800"/>
            <a:ext cx="336194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Dares, France Travail (STMT), 4e trimestre 2024</a:t>
            </a:r>
            <a:endParaRPr lang="en-US" sz="800" dirty="0"/>
          </a:p>
        </p:txBody>
      </p:sp>
      <p:sp>
        <p:nvSpPr>
          <p:cNvPr id="13" name="Shape 10"/>
          <p:cNvSpPr/>
          <p:nvPr/>
        </p:nvSpPr>
        <p:spPr>
          <a:xfrm>
            <a:off x="4276344" y="1463040"/>
            <a:ext cx="3636264" cy="3291840"/>
          </a:xfrm>
          <a:prstGeom prst="roundRect">
            <a:avLst>
              <a:gd name="adj" fmla="val 3333"/>
            </a:avLst>
          </a:prstGeom>
          <a:solidFill>
            <a:srgbClr val="D6F1DC"/>
          </a:solidFill>
          <a:ln w="12700">
            <a:solidFill>
              <a:srgbClr val="D6F1DC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4413504" y="1600200"/>
            <a:ext cx="336194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96F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DÉMOGRAPHIE</a:t>
            </a:r>
            <a:endParaRPr lang="en-US" sz="900" dirty="0"/>
          </a:p>
        </p:txBody>
      </p:sp>
      <p:sp>
        <p:nvSpPr>
          <p:cNvPr id="15" name="Text 12"/>
          <p:cNvSpPr/>
          <p:nvPr/>
        </p:nvSpPr>
        <p:spPr>
          <a:xfrm>
            <a:off x="4413504" y="1874520"/>
            <a:ext cx="3361944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des 80 ans ou plus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4413504" y="2926080"/>
            <a:ext cx="3361944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8,7 %</a:t>
            </a:r>
            <a:endParaRPr lang="en-US" sz="2600" dirty="0"/>
          </a:p>
        </p:txBody>
      </p:sp>
      <p:sp>
        <p:nvSpPr>
          <p:cNvPr id="17" name="Text 14"/>
          <p:cNvSpPr/>
          <p:nvPr/>
        </p:nvSpPr>
        <p:spPr>
          <a:xfrm>
            <a:off x="4413504" y="3611880"/>
            <a:ext cx="336194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Département : 6,3 % (+2,4 pts)</a:t>
            </a:r>
            <a:endParaRPr lang="en-US" sz="1000" dirty="0"/>
          </a:p>
        </p:txBody>
      </p:sp>
      <p:sp>
        <p:nvSpPr>
          <p:cNvPr id="18" name="Text 15"/>
          <p:cNvSpPr/>
          <p:nvPr/>
        </p:nvSpPr>
        <p:spPr>
          <a:xfrm>
            <a:off x="4413504" y="4114800"/>
            <a:ext cx="336194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INSEE, Recensement de la population, 2023</a:t>
            </a:r>
            <a:endParaRPr lang="en-US" sz="800" dirty="0"/>
          </a:p>
        </p:txBody>
      </p:sp>
      <p:sp>
        <p:nvSpPr>
          <p:cNvPr id="19" name="Shape 16"/>
          <p:cNvSpPr/>
          <p:nvPr/>
        </p:nvSpPr>
        <p:spPr>
          <a:xfrm>
            <a:off x="8095488" y="1463040"/>
            <a:ext cx="3636264" cy="3291840"/>
          </a:xfrm>
          <a:prstGeom prst="roundRect">
            <a:avLst>
              <a:gd name="adj" fmla="val 3333"/>
            </a:avLst>
          </a:prstGeom>
          <a:solidFill>
            <a:srgbClr val="D6F1DC"/>
          </a:solidFill>
          <a:ln w="12700">
            <a:solidFill>
              <a:srgbClr val="D6F1DC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8232648" y="1600200"/>
            <a:ext cx="336194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96F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JEUNESSE ET FORMATION</a:t>
            </a:r>
            <a:endParaRPr lang="en-US" sz="900" dirty="0"/>
          </a:p>
        </p:txBody>
      </p:sp>
      <p:sp>
        <p:nvSpPr>
          <p:cNvPr id="21" name="Text 18"/>
          <p:cNvSpPr/>
          <p:nvPr/>
        </p:nvSpPr>
        <p:spPr>
          <a:xfrm>
            <a:off x="8232648" y="1874520"/>
            <a:ext cx="3361944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Taux de chômage des 15-24 ans (au sens du recensement)</a:t>
            </a:r>
            <a:endParaRPr lang="en-US" sz="1200" dirty="0"/>
          </a:p>
        </p:txBody>
      </p:sp>
      <p:sp>
        <p:nvSpPr>
          <p:cNvPr id="22" name="Text 19"/>
          <p:cNvSpPr/>
          <p:nvPr/>
        </p:nvSpPr>
        <p:spPr>
          <a:xfrm>
            <a:off x="8232648" y="2926080"/>
            <a:ext cx="3361944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26,7 %</a:t>
            </a:r>
            <a:endParaRPr lang="en-US" sz="2600" dirty="0"/>
          </a:p>
        </p:txBody>
      </p:sp>
      <p:sp>
        <p:nvSpPr>
          <p:cNvPr id="23" name="Text 20"/>
          <p:cNvSpPr/>
          <p:nvPr/>
        </p:nvSpPr>
        <p:spPr>
          <a:xfrm>
            <a:off x="8232648" y="3611880"/>
            <a:ext cx="336194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Département : 22,9 % (+3,7 pts)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8232648" y="4114800"/>
            <a:ext cx="336194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INSEE, Recensement de la population, 2023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360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Commentaire de synthèse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0360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Texte généré automatiquement à partir des indicateurs — à relire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115568"/>
            <a:ext cx="11274552" cy="0"/>
          </a:xfrm>
          <a:prstGeom prst="line">
            <a:avLst/>
          </a:prstGeom>
          <a:noFill/>
          <a:ln w="15875">
            <a:solidFill>
              <a:srgbClr val="C8A96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201168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6446520"/>
            <a:ext cx="103601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Portrait social de territoire — La Ciotat — document de travail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457200" y="1325880"/>
            <a:ext cx="11274552" cy="493776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spcAft>
                <a:spcPts val="800"/>
              </a:spcAft>
              <a:buNone/>
            </a:pPr>
            <a:r>
              <a:rPr lang="en-US" sz="125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Ciotat compte 38 477 habitants (recensement 2023). Sa population a augmenté de 1,51 % par an entre 2017 et 2023, contre 0,52 % dans le département et 0,39 % en France. Le profil communal est marqué par une population âgée, tandis que la pauvreté et le recours aux prestations se situent plutôt en dessous du département. Les sources ont des millésimes différents : recensement et Filosofi 2023, Caf décembre 2024, France Travail 4e trimestre 2024.</a:t>
            </a:r>
            <a:endParaRPr lang="en-US" sz="125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25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Emploi des seniors : parmi les demandeurs d'emploi inscrits en catégories A, B et C au 4e trimestre 2024, 32,1 % ont 50 ans ou plus, contre 26,6 % dans le département et 27,0 % en France. Le taux de chômage des 15-64 ans, mesuré au recensement 2023, est de 11,6 %, identique à celui du département (11,6 %), la France étant à 11,4 %.</a:t>
            </a:r>
            <a:endParaRPr lang="en-US" sz="125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25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Grand âge : en 2023, 8,7 % des habitants ont 80 ans ou plus, contre 6,3 % dans le département et 6,1 % en France. L'indice de vieillissement atteint 155 pour 100, contre 93 pour 100 dans le département et 91 pour 100 en France. La part des 80 ans ou plus vivant seuls, 46,6 %, est proche de celle du département (47,8 %), la France étant à 48,4 %.</a:t>
            </a:r>
            <a:endParaRPr lang="en-US" sz="125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25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Précarité des ménages et parc social : le taux de pauvreté est de 16,0 % en 2023, contre 20,3 % dans le département et 15,9 % en France métropolitaine. La part de la population couverte par le RSA est de 5,0 % en décembre 2024, contre 7,3 % dans le département et 5,4 % en France. Les ménages locataires du parc social représentent 21,4 % des ménages, contre 15,1 % dans le département et 14,6 % en France.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360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Démographie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0360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 : INSEE, Recensement de la population (2023) ; INSEE, Recensement de la population (2017-2023)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115568"/>
            <a:ext cx="11274552" cy="0"/>
          </a:xfrm>
          <a:prstGeom prst="line">
            <a:avLst/>
          </a:prstGeom>
          <a:noFill/>
          <a:ln w="15875">
            <a:solidFill>
              <a:srgbClr val="C8A96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201168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6446520"/>
            <a:ext cx="103601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Portrait social de territoire — La Ciotat — document de travail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6949440" cy="914400"/>
        </p:xfrm>
        <a:graphic>
          <a:graphicData uri="http://schemas.openxmlformats.org/drawingml/2006/table">
            <a:tbl>
              <a:tblPr/>
              <a:tblGrid>
                <a:gridCol w="2779776"/>
                <a:gridCol w="833933"/>
                <a:gridCol w="764438"/>
                <a:gridCol w="764438"/>
                <a:gridCol w="764438"/>
                <a:gridCol w="1042416"/>
              </a:tblGrid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Indicateur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 Ciotat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Dép.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France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Écart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Évolution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Population municipale (hab.)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38 477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+9,4 % depuis 2017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Évolution annuelle moyenne de la population (% par an)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+1,0 pt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moins de 20 ans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18,6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22,9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23,2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−4,4 pts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−0,7 pt depuis 2017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65 ans ou plus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28,8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21,2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21,2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+7,5 pts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+1,8 pt depuis 2017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80 ans ou plus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8,7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6,3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6,1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+2,4 pts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+0,4 pt depuis 2017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Indice de vieillissement (pour 100)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+67,4 %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+10,6 % depuis 2017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Chart 0" descr=""/>
          <p:cNvGraphicFramePr/>
          <p:nvPr/>
        </p:nvGraphicFramePr>
        <p:xfrm>
          <a:off x="7589520" y="1280160"/>
          <a:ext cx="4142232" cy="49377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360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Ménages et familles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0360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 : INSEE, Recensement de la population (2023)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115568"/>
            <a:ext cx="11274552" cy="0"/>
          </a:xfrm>
          <a:prstGeom prst="line">
            <a:avLst/>
          </a:prstGeom>
          <a:noFill/>
          <a:ln w="15875">
            <a:solidFill>
              <a:srgbClr val="C8A96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201168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6446520"/>
            <a:ext cx="103601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Portrait social de territoire — La Ciotat — document de travail</a:t>
            </a:r>
            <a:endParaRPr lang="en-US" sz="9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6949440" cy="914400"/>
        </p:xfrm>
        <a:graphic>
          <a:graphicData uri="http://schemas.openxmlformats.org/drawingml/2006/table">
            <a:tbl>
              <a:tblPr/>
              <a:tblGrid>
                <a:gridCol w="2779776"/>
                <a:gridCol w="833933"/>
                <a:gridCol w="764438"/>
                <a:gridCol w="764438"/>
                <a:gridCol w="764438"/>
                <a:gridCol w="1042416"/>
              </a:tblGrid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Indicateur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 Ciotat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Dép.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France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Écart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Évolution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Taille moyenne des ménages (pers.)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1,95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2,13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2,14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−8,0 %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−2,9 % depuis 2017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ménages d'une seule personne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42,7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40,1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39,1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+2,6 pts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+1,9 pt depuis 2017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80 ans ou plus vivant seuls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46,6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47,8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48,4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−1,2 pt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−0,9 pt depuis 2017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65 ans ou plus vivant seuls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37,5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35,9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34,4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+1,6 pt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+0,8 pt depuis 2017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familles monoparentales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21,4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20,8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17,5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+0,6 pt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+0,9 pt depuis 2017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familles de trois enfants ou plus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5,2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8,8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8,9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−3,7 pts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+0,2 pt depuis 2017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Chart 0" descr=""/>
          <p:cNvGraphicFramePr/>
          <p:nvPr/>
        </p:nvGraphicFramePr>
        <p:xfrm>
          <a:off x="7589520" y="1280160"/>
          <a:ext cx="4142232" cy="49377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360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Jeunesse et formation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0360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 : INSEE, Recensement de la population (2023)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115568"/>
            <a:ext cx="11274552" cy="0"/>
          </a:xfrm>
          <a:prstGeom prst="line">
            <a:avLst/>
          </a:prstGeom>
          <a:noFill/>
          <a:ln w="15875">
            <a:solidFill>
              <a:srgbClr val="C8A96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201168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6446520"/>
            <a:ext cx="103601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Portrait social de territoire — La Ciotat — document de travail</a:t>
            </a:r>
            <a:endParaRPr lang="en-US" sz="9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6949440" cy="914400"/>
        </p:xfrm>
        <a:graphic>
          <a:graphicData uri="http://schemas.openxmlformats.org/drawingml/2006/table">
            <a:tbl>
              <a:tblPr/>
              <a:tblGrid>
                <a:gridCol w="2779776"/>
                <a:gridCol w="833933"/>
                <a:gridCol w="764438"/>
                <a:gridCol w="764438"/>
                <a:gridCol w="764438"/>
                <a:gridCol w="1042416"/>
              </a:tblGrid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Indicateur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 Ciotat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Dép.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France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Écart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Évolution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15-24 ans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11,9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−2,9 pts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−0,1 pt depuis 2017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Taux de scolarisation des 18-24 ans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45,6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56,3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51,6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−10,7 pts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−0,7 pt depuis 2017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Taux de chômage des 15-24 ans (au sens du recensement)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26,7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22,9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22,5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+3,7 pts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−5,6 pts depuis 2017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non-diplômés parmi les 15 ans ou plus non scolarisés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19,8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19,4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−0,8 pt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−3,1 pts depuis 2017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diplômés de l'enseignement supérieur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34,8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36,6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−1,9 pt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+5,2 pts depuis 2017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Chart 0" descr=""/>
          <p:cNvGraphicFramePr/>
          <p:nvPr/>
        </p:nvGraphicFramePr>
        <p:xfrm>
          <a:off x="7589520" y="1280160"/>
          <a:ext cx="4142232" cy="49377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360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Revenus et pauvreté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0360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 : INSEE, Filosofi (2023)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115568"/>
            <a:ext cx="11274552" cy="0"/>
          </a:xfrm>
          <a:prstGeom prst="line">
            <a:avLst/>
          </a:prstGeom>
          <a:noFill/>
          <a:ln w="15875">
            <a:solidFill>
              <a:srgbClr val="C8A96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201168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6446520"/>
            <a:ext cx="103601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Portrait social de territoire — La Ciotat — document de travail</a:t>
            </a:r>
            <a:endParaRPr lang="en-US" sz="9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6949440" cy="914400"/>
        </p:xfrm>
        <a:graphic>
          <a:graphicData uri="http://schemas.openxmlformats.org/drawingml/2006/table">
            <a:tbl>
              <a:tblPr/>
              <a:tblGrid>
                <a:gridCol w="2779776"/>
                <a:gridCol w="833933"/>
                <a:gridCol w="764438"/>
                <a:gridCol w="764438"/>
                <a:gridCol w="764438"/>
                <a:gridCol w="1042416"/>
              </a:tblGrid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Indicateur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 Ciotat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Dép.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France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Écart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Évolution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Niveau de vie médian (€ par an)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26 590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25 610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25 920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+3,8 %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Taux de pauvreté (seuil de 60 %)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20,3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15,9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−4,3 pts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Rapport interdécile (D9/D1)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Indisponible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Chart 0" descr=""/>
          <p:cNvGraphicFramePr/>
          <p:nvPr/>
        </p:nvGraphicFramePr>
        <p:xfrm>
          <a:off x="7589520" y="1280160"/>
          <a:ext cx="4142232" cy="49377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360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Prestations sociales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0360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 : Cnaf, data.caf.fr (décembre 2024) ; Cnaf, data.caf.fr (décembre 2024 (population 2023)) ; Cnaf, data.caf.fr (quotient familial) (décembre 2024) ; Cnaf, data.caf.fr (AAH) (décembre 2024 (population 2023))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115568"/>
            <a:ext cx="11274552" cy="0"/>
          </a:xfrm>
          <a:prstGeom prst="line">
            <a:avLst/>
          </a:prstGeom>
          <a:noFill/>
          <a:ln w="15875">
            <a:solidFill>
              <a:srgbClr val="C8A96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201168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6446520"/>
            <a:ext cx="103601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Portrait social de territoire — La Ciotat — document de travail</a:t>
            </a:r>
            <a:endParaRPr lang="en-US" sz="9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6949440" cy="914400"/>
        </p:xfrm>
        <a:graphic>
          <a:graphicData uri="http://schemas.openxmlformats.org/drawingml/2006/table">
            <a:tbl>
              <a:tblPr/>
              <a:tblGrid>
                <a:gridCol w="2779776"/>
                <a:gridCol w="833933"/>
                <a:gridCol w="764438"/>
                <a:gridCol w="764438"/>
                <a:gridCol w="764438"/>
                <a:gridCol w="1042416"/>
              </a:tblGrid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Indicateur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 Ciotat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Dép.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France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Écart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Évolution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Foyers allocataires de la Caf (foyers)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8 050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−3,7 % depuis 2020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 la population couverte par la Caf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43,8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50,8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47,1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−7,0 pts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foyers allocataires à bas quotient familial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19,6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21,2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18,5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−1,7 pt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Foyers allocataires du RSA (foyers)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1 055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−10,2 % depuis 2020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 la population couverte par le RSA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7,3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5,4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−2,3 pts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Bénéficiaires de l'AAH pour 100 habitants de 20 à 64 ans (pour 100)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Indisponible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Foyers allocataires de la prime d'activité (foyers)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3 145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+5,5 % depuis 2020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 la population couverte par la prime d'activité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14,8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13,1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−0,9 pt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Foyers allocataires d'une aide au logement (foyers)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3 575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−13,4 % depuis 2020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 la population couverte par une aide au logement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16,5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20,3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−3,8 pts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Chart 0" descr=""/>
          <p:cNvGraphicFramePr/>
          <p:nvPr/>
        </p:nvGraphicFramePr>
        <p:xfrm>
          <a:off x="7589520" y="1280160"/>
          <a:ext cx="4142232" cy="49377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360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Emploi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0360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 : INSEE, Recensement de la population (2023) ; Dares, France Travail (STMT) (4e trimestre 2024) ; Dares, France Travail (STMT) (4e trimestre 2024 (population 2023))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115568"/>
            <a:ext cx="11274552" cy="0"/>
          </a:xfrm>
          <a:prstGeom prst="line">
            <a:avLst/>
          </a:prstGeom>
          <a:noFill/>
          <a:ln w="15875">
            <a:solidFill>
              <a:srgbClr val="C8A96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201168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6446520"/>
            <a:ext cx="103601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Portrait social de territoire — La Ciotat — document de travail</a:t>
            </a:r>
            <a:endParaRPr lang="en-US" sz="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6949440" cy="914400"/>
        </p:xfrm>
        <a:graphic>
          <a:graphicData uri="http://schemas.openxmlformats.org/drawingml/2006/table">
            <a:tbl>
              <a:tblPr/>
              <a:tblGrid>
                <a:gridCol w="2779776"/>
                <a:gridCol w="833933"/>
                <a:gridCol w="764438"/>
                <a:gridCol w="764438"/>
                <a:gridCol w="764438"/>
                <a:gridCol w="1042416"/>
              </a:tblGrid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Indicateur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 Ciotat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Dép.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France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Écart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Évolution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Taux de chômage des 15-64 ans (au sens du recensement)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11,6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11,6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11,4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+0,1 pt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−2,3 pts depuis 2017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Taux d'activité des 15-64 ans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74,3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72,3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75,6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+2,0 pts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+2,1 pts depuis 2017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Taux d'emploi des 15-64 ans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65,7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63,9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66,9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+1,8 pt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+3,5 pts depuis 2017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salariés en contrat court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12,2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14,8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15,5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−2,6 pts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−2,6 pts depuis 2017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salariés à temps partiel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15,4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15,7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−0,4 pt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−2,8 pts depuis 2017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ouvriers et employés parmi les 15 ans ou plus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20,4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26,6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−3,6 pts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−3,8 pts depuis 2017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Demandeurs d'emploi inscrits (catégories A, B, C) (inscrits)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3 410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−11,1 % depuis 2019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Demandeurs d'emploi (A, B, C) pour 100 habitants de 15 à 64 ans (pour 100)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15,4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14,9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13,2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+0,5 pt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moins de 25 ans parmi les demandeurs d'emploi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11,3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12,5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13,6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−1,3 pt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−1,6 pt depuis 2019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50 ans ou plus parmi les demandeurs d'emploi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32,1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26,6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+5,5 pts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+3,3 pts depuis 2019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Chart 0" descr=""/>
          <p:cNvGraphicFramePr/>
          <p:nvPr/>
        </p:nvGraphicFramePr>
        <p:xfrm>
          <a:off x="7589520" y="1280160"/>
          <a:ext cx="4142232" cy="49377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360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Logement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0360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 : INSEE, Recensement de la population (2023)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115568"/>
            <a:ext cx="11274552" cy="0"/>
          </a:xfrm>
          <a:prstGeom prst="line">
            <a:avLst/>
          </a:prstGeom>
          <a:noFill/>
          <a:ln w="15875">
            <a:solidFill>
              <a:srgbClr val="C8A96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201168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6446520"/>
            <a:ext cx="103601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Portrait social de territoire — La Ciotat — document de travail</a:t>
            </a:r>
            <a:endParaRPr lang="en-US" sz="9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6949440" cy="914400"/>
        </p:xfrm>
        <a:graphic>
          <a:graphicData uri="http://schemas.openxmlformats.org/drawingml/2006/table">
            <a:tbl>
              <a:tblPr/>
              <a:tblGrid>
                <a:gridCol w="2779776"/>
                <a:gridCol w="833933"/>
                <a:gridCol w="764438"/>
                <a:gridCol w="764438"/>
                <a:gridCol w="764438"/>
                <a:gridCol w="1042416"/>
              </a:tblGrid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Indicateur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 Ciotat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Dép.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France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Écart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Évolution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ménages locataires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46,5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46,7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40,3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−0,2 pt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−1,2 pt depuis 2017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ménages locataires du parc social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21,4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15,1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14,6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+6,3 pts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−0,7 pt depuis 2017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résidences principales suroccupées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9,9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12,6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9,6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−2,7 pts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−0,7 pt depuis 2017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logements vacants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7,1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7,8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−3,2 pts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−1,2 pt depuis 2017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ménages sans voiture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13,8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21,1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18,8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−7,3 pts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−2,1 pts depuis 2017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habitants arrivés d'une autre commune depuis moins d'un an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6,5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−0,1 pt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−0,2 pt depuis 2017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Logements locatifs sociaux (RPLS) (logements)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Indisponible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Chart 0" descr=""/>
          <p:cNvGraphicFramePr/>
          <p:nvPr/>
        </p:nvGraphicFramePr>
        <p:xfrm>
          <a:off x="7589520" y="1280160"/>
          <a:ext cx="4142232" cy="49377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360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Santé et accès aux services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0360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 : INSEE, Base permanente des équipements (2025 (population 2023)) ; DREES, APL (2024) ; FINESS (2026 (population 2023)) ; Cnaf, data.caf.fr (petite enfance) (2023) ; INSEE, Recensement (IRIS) (2022) ; Cnaf, data.caf.fr (petite enfance) (places 2023, enfants 2022)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115568"/>
            <a:ext cx="11274552" cy="0"/>
          </a:xfrm>
          <a:prstGeom prst="line">
            <a:avLst/>
          </a:prstGeom>
          <a:noFill/>
          <a:ln w="15875">
            <a:solidFill>
              <a:srgbClr val="C8A96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201168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6446520"/>
            <a:ext cx="103601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Portrait social de territoire — La Ciotat — document de travail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11274552" cy="914400"/>
        </p:xfrm>
        <a:graphic>
          <a:graphicData uri="http://schemas.openxmlformats.org/drawingml/2006/table">
            <a:tbl>
              <a:tblPr/>
              <a:tblGrid>
                <a:gridCol w="4509821"/>
                <a:gridCol w="1352946"/>
                <a:gridCol w="1240201"/>
                <a:gridCol w="1240201"/>
                <a:gridCol w="1240201"/>
                <a:gridCol w="1691183"/>
              </a:tblGrid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Indicateur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 Ciotat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Dép.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France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Écart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Évolution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Médecins généralistes pour 10 000 habitants (pour 10 000 hab.)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12,2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12,8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−4,4 %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Accessibilité aux médecins généralistes (APL) (consultations par hab. et par an)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+0,3 %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−3,3 % depuis 2022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Infirmiers libéraux pour 10 000 habitants (pour 10 000 hab.)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29,6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27,6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15,1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+7,5 %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Chirurgiens-dentistes pour 10 000 habitants (pour 10 000 hab.)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12,7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9,1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+40,2 %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Pharmacies pour 10 000 habitants (pour 10 000 hab.)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−10,9 %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EHPAD pour 1 000 habitants de 80 ans ou plus (pour 1 000 hab. de 80 ans ou plus)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1,19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1,45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1,77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−17,7 %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Taux de couverture de l'accueil du jeune enfant (places pour 100 enfants)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58,2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50,6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60,9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+7,6 pts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Enfants de moins de 3 ans (enfants)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906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Places d'accueil formel du jeune enfant (places)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Enfants de moins de 3 ans sans place d'accueil formel (estimation) (enfants)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360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Quartiers de La Ciotat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0360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 IRIS — les 13 premiers par taux de pauvreté. INSEE, Filosofi (IRIS) (2021) ; INSEE, Recensement (IRIS) (2022) ; Cnaf, data.caf.fr (IRIS) (décembre 2024 (population 2022))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115568"/>
            <a:ext cx="11274552" cy="0"/>
          </a:xfrm>
          <a:prstGeom prst="line">
            <a:avLst/>
          </a:prstGeom>
          <a:noFill/>
          <a:ln w="15875">
            <a:solidFill>
              <a:srgbClr val="C8A96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201168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6446520"/>
            <a:ext cx="103601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Portrait social de territoire — La Ciotat — document de travail</a:t>
            </a:r>
            <a:endParaRPr lang="en-US" sz="9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11274552" cy="914400"/>
        </p:xfrm>
        <a:graphic>
          <a:graphicData uri="http://schemas.openxmlformats.org/drawingml/2006/table">
            <a:tbl>
              <a:tblPr/>
              <a:tblGrid>
                <a:gridCol w="3382366"/>
                <a:gridCol w="1578437"/>
                <a:gridCol w="1578437"/>
                <a:gridCol w="1578437"/>
                <a:gridCol w="1578437"/>
                <a:gridCol w="1578437"/>
              </a:tblGrid>
              <a:tr h="28346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Quartier (IRIS)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Taux de pauvreté (seuil de 60 %) (%)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Taux de chômage des 15-64 ans (au sens du recensement) (%)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familles monoparentales (%)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 la population couverte par le RSA (%)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non-diplômés parmi les 15 ans ou plus non scolarisés (%)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2834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Centre Ville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19,2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31,7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9,4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29,4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4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Maltemps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9,8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28,3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7,4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23,4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4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Extension Centre Ville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19,1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16,2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6,5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22,8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4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 Maurelle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14,7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25,9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25,9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4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Quartier de l'Hôpital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11,4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27,7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22,7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4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Saint-Loup-Fardeloup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15,8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26,5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5,9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4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Les Calanques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12,8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18,4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19,2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4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Ouest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9,6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20,5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4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Virebelle-Provence-La Marine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13,3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14,5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6,1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19,8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4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Les Crêtes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6,9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15,1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14,5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4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Clos des Plages-Peymian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8,2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15,6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5,8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12,5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4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Est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7,7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9,7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15,7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4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Nord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23,3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14,1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4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Ensemble de La Ciotat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n. d.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11,6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21,4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5,1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19,4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360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 et méthode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115568"/>
            <a:ext cx="11274552" cy="0"/>
          </a:xfrm>
          <a:prstGeom prst="line">
            <a:avLst/>
          </a:prstGeom>
          <a:noFill/>
          <a:ln w="15875">
            <a:solidFill>
              <a:srgbClr val="C8A96E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201168"/>
            <a:ext cx="640080" cy="64008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57200" y="6446520"/>
            <a:ext cx="103601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Portrait social de territoire — La Ciotat — document de travail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457200" y="1325880"/>
            <a:ext cx="11274552" cy="493776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API Découpage administratif — COG en vigueur à la date de téléchargement ; populations municipales 2023. Licence Ouverte 2.0 (Etalab).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INSEE, Base du dossier complet — RP 2023 (exploitations principale et complémentaire), géographie au 01/01/2026 ; évolutions : RP 2012 et 2017 ; séries longues aux neuf recensements de 1968 à 2023 (population, résidences principales et population des ménages, logements par catégorie, naissances et décès entre deux recensements). Licence Ouverte 2.0 (Etalab).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INSEE, Base permanente des équipements (via la Base du dossier complet) — BPE 2025. Licence Ouverte 2.0 (Etalab).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INSEE, Filosofi (Fichier localisé social et fiscal) — 2023 (non comparable aux millésimes 2012-2021 : rupture de série). Licence Ouverte 2.0 (Etalab).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INSEE, Projections de population 2018-2070 (Omphale 2022), scénario central — Projections 2018-2070, base recensement 2018. Licence Ouverte 2.0 (Etalab).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DREES, Accessibilité potentielle localisée (APL) aux médecins généralistes — 2024 ; évolutions : 2022 et 2023. Licence Ouverte 2.0 (Etalab).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FINESS, Fichier national des établissements sanitaires et sociaux — mai 2026. Licence Ouverte 2.0 (Etalab).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Cnaf, Allocataires des Caf par prestation (data.caf.fr) — Décembre 2024 (effectifs arrondis à 5) ; évolutions : décembre 2020 à 2023. Licence Ouverte 2.0 (Etalab).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Dares / France Travail, Inscrits à France Travail — données communales — 4e trimestre 2024 (moyenne trimestrielle, données brutes arrondies à 5) ; évolutions : 4es trimestres depuis 2015. Licence Ouverte 2.0 (Etalab).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INSEE, Recensement de la population — bases infracommunales (IRIS) — RP 2022, géographie au 01/01/2024 ; évolutions : RP 2017. Licence Ouverte 2.0 (Etalab).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INSEE, Filosofi — revenus disponibles par IRIS — 2021 (ancienne série : non comparable aux valeurs communales 2023). Licence Ouverte 2.0 (Etalab).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Cnaf, Allocataires des Caf par IRIS (data.caf.fr) — Décembre 2024 (effectifs arrondis à 5). Licence Ouverte 2.0 (Etalab).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Cnaf, Allocataires des Caf par quartier prioritaire (data.caf.fr) — Décembre 2024, quartiers prioritaires 2024. Licence Ouverte 2.0 (Etalab).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Cnaf, Allocataires selon le quotient familial (data.caf.fr) — Décembre 2024 (effectifs arrondis à 5). Licence Ouverte 2.0 (Etalab).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Cnaf, Taux de couverture de l'accueil du jeune enfant (data.caf.fr) — 2023. Licence Ouverte 2.0 (Etalab).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Cnaf, Allocataires de l'AAH par département (data.caf.fr) — Décembre 2024. Licence Ouverte 2.0 (Etalab).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ANCT, Périmètres des quartiers prioritaires de la politique de la ville 2024 — 2024. Licence Ouverte 2.0 (Etalab).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INSEE / IGN, Contours IRIS (via Opendatasoft, georef-france-iris) — 2024. Licence Ouverte 2.0 (Etalab).</a:t>
            </a:r>
            <a:endParaRPr lang="en-US" sz="105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05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Aucune donnée n'est estimée ni extrapolée : une valeur non diffusée ou couverte par le secret statistique est signalée comme telle. Les millésimes diffèrent selon les sources.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Portrait social — La Ciotat</dc:title>
  <dc:subject>PptxGenJS Presentation</dc:subject>
  <dc:creator>CMI, Pôle public</dc:creator>
  <cp:lastModifiedBy>CMI, Pôle public</cp:lastModifiedBy>
  <cp:revision>1</cp:revision>
  <dcterms:created xsi:type="dcterms:W3CDTF">2026-11-03T13:02:18Z</dcterms:created>
  <dcterms:modified xsi:type="dcterms:W3CDTF">2026-11-03T13:02:18Z</dcterms:modified>
</cp:coreProperties>
</file>