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30.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3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32.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33.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34.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35.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36.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30.xml.rels><?xml version="1.0" encoding="UTF-8" standalone="yes"?><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Relationships xmlns="http://schemas.openxmlformats.org/package/2006/relationships"><Relationship Id="rId1" Type="http://schemas.openxmlformats.org/officeDocument/2006/relationships/package" Target="../embeddings/Microsoft_Excel_Worksheet36.xlsx"/></Relationships>
</file>

<file path=ppt/charts/chart3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37381"/>
                </a:solidFill>
                <a:latin typeface="Calibri"/>
              </a:defRPr>
            </a:pPr>
            <a:r>
              <a:rPr sz="1000" b="0" i="0" u="none" strike="noStrike">
                <a:solidFill>
                  <a:srgbClr val="637381"/>
                </a:solidFill>
                <a:latin typeface="Calibri"/>
              </a:rPr>
              <a:t>En %</a:t>
            </a:r>
          </a:p>
        </c:rich>
      </c:tx>
      <c:layout/>
      <c:overlay val="0"/>
    </c:title>
    <c:autoTitleDeleted val="0"/>
    <c:plotArea>
      <c:layout/>
      <c:barChart>
        <c:barDir val="bar"/>
        <c:grouping val="clustered"/>
        <c:varyColors val="0"/>
        <c:ser>
          <c:idx val="0"/>
          <c:order val="0"/>
          <c:tx>
            <c:strRef>
              <c:f>Sheet1!$B$1</c:f>
              <c:strCache>
                <c:ptCount val="1"/>
                <c:pt idx="0">
                  <c:v>France</c:v>
                </c:pt>
              </c:strCache>
            </c:strRef>
          </c:tx>
          <c:spPr>
            <a:solidFill>
              <a:srgbClr val="DFE3E8"/>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Part des 80 ans ou plus</c:v>
                  </c:pt>
                  <c:pt idx="1">
                    <c:v>Part des 65 ans ou plus</c:v>
                  </c:pt>
                  <c:pt idx="2">
                    <c:v>Part des moins de 20 ans</c:v>
                  </c:pt>
                </c:lvl>
              </c:multiLvlStrCache>
            </c:multiLvlStrRef>
          </c:cat>
          <c:val>
            <c:numRef>
              <c:f>Sheet1!$B$2:$B$4</c:f>
              <c:numCache>
                <c:formatCode>General</c:formatCode>
                <c:ptCount val="3"/>
                <c:pt idx="0">
                  <c:v>6.0745</c:v>
                </c:pt>
                <c:pt idx="1">
                  <c:v>21.1659</c:v>
                </c:pt>
                <c:pt idx="2">
                  <c:v>23.2117</c:v>
                </c:pt>
              </c:numCache>
            </c:numRef>
          </c:val>
        </c:ser>
        <c:ser>
          <c:idx val="1"/>
          <c:order val="1"/>
          <c:tx>
            <c:strRef>
              <c:f>Sheet1!$C$1</c:f>
              <c:strCache>
                <c:ptCount val="1"/>
                <c:pt idx="0">
                  <c:v>Département</c:v>
                </c:pt>
              </c:strCache>
            </c:strRef>
          </c:tx>
          <c:spPr>
            <a:solidFill>
              <a:srgbClr val="919EAB"/>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Part des 80 ans ou plus</c:v>
                  </c:pt>
                  <c:pt idx="1">
                    <c:v>Part des 65 ans ou plus</c:v>
                  </c:pt>
                  <c:pt idx="2">
                    <c:v>Part des moins de 20 ans</c:v>
                  </c:pt>
                </c:lvl>
              </c:multiLvlStrCache>
            </c:multiLvlStrRef>
          </c:cat>
          <c:val>
            <c:numRef>
              <c:f>Sheet1!$C$2:$C$4</c:f>
              <c:numCache>
                <c:formatCode>General</c:formatCode>
                <c:ptCount val="3"/>
                <c:pt idx="0">
                  <c:v>6.3399</c:v>
                </c:pt>
                <c:pt idx="1">
                  <c:v>21.2472</c:v>
                </c:pt>
                <c:pt idx="2">
                  <c:v>22.9295</c:v>
                </c:pt>
              </c:numCache>
            </c:numRef>
          </c:val>
        </c:ser>
        <c:ser>
          <c:idx val="2"/>
          <c:order val="2"/>
          <c:tx>
            <c:strRef>
              <c:f>Sheet1!$D$1</c:f>
              <c:strCache>
                <c:ptCount val="1"/>
                <c:pt idx="0">
                  <c:v>Marseille</c:v>
                </c:pt>
              </c:strCache>
            </c:strRef>
          </c:tx>
          <c:spPr>
            <a:solidFill>
              <a:srgbClr val="096F79"/>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Part des 80 ans ou plus</c:v>
                  </c:pt>
                  <c:pt idx="1">
                    <c:v>Part des 65 ans ou plus</c:v>
                  </c:pt>
                  <c:pt idx="2">
                    <c:v>Part des moins de 20 ans</c:v>
                  </c:pt>
                </c:lvl>
              </c:multiLvlStrCache>
            </c:multiLvlStrRef>
          </c:cat>
          <c:val>
            <c:numRef>
              <c:f>Sheet1!$D$2:$D$4</c:f>
              <c:numCache>
                <c:formatCode>General</c:formatCode>
                <c:ptCount val="3"/>
                <c:pt idx="0">
                  <c:v>5.9995</c:v>
                </c:pt>
                <c:pt idx="1">
                  <c:v>19.5429</c:v>
                </c:pt>
                <c:pt idx="2">
                  <c:v>23.5974</c:v>
                </c:pt>
              </c:numCache>
            </c:numRef>
          </c:val>
        </c:ser>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9EC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9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37381"/>
                </a:solidFill>
                <a:latin typeface="Calibri"/>
              </a:defRPr>
            </a:pPr>
            <a:r>
              <a:rPr sz="1000" b="0" i="0" u="none" strike="noStrike">
                <a:solidFill>
                  <a:srgbClr val="637381"/>
                </a:solidFill>
                <a:latin typeface="Calibri"/>
              </a:rPr>
              <a:t>En %</a:t>
            </a:r>
          </a:p>
        </c:rich>
      </c:tx>
      <c:layout/>
      <c:overlay val="0"/>
    </c:title>
    <c:autoTitleDeleted val="0"/>
    <c:plotArea>
      <c:layout/>
      <c:barChart>
        <c:barDir val="bar"/>
        <c:grouping val="clustered"/>
        <c:varyColors val="0"/>
        <c:ser>
          <c:idx val="0"/>
          <c:order val="0"/>
          <c:tx>
            <c:strRef>
              <c:f>Sheet1!$B$1</c:f>
              <c:strCache>
                <c:ptCount val="1"/>
                <c:pt idx="0">
                  <c:v>France</c:v>
                </c:pt>
              </c:strCache>
            </c:strRef>
          </c:tx>
          <c:spPr>
            <a:solidFill>
              <a:srgbClr val="DFE3E8"/>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des familles de trois enfants ou plus</c:v>
                  </c:pt>
                  <c:pt idx="1">
                    <c:v>Part des familles monoparentales</c:v>
                  </c:pt>
                  <c:pt idx="2">
                    <c:v>Part des 65 ans ou plus vivant seuls</c:v>
                  </c:pt>
                  <c:pt idx="3">
                    <c:v>Part des 80 ans ou plus vivant seuls</c:v>
                  </c:pt>
                  <c:pt idx="4">
                    <c:v>Part des ménages d'une seule personne</c:v>
                  </c:pt>
                </c:lvl>
              </c:multiLvlStrCache>
            </c:multiLvlStrRef>
          </c:cat>
          <c:val>
            <c:numRef>
              <c:f>Sheet1!$B$2:$B$6</c:f>
              <c:numCache>
                <c:formatCode>General</c:formatCode>
                <c:ptCount val="5"/>
                <c:pt idx="0">
                  <c:v>8.895</c:v>
                </c:pt>
                <c:pt idx="1">
                  <c:v>17.4868</c:v>
                </c:pt>
                <c:pt idx="2">
                  <c:v>34.3761</c:v>
                </c:pt>
                <c:pt idx="3">
                  <c:v>48.3891</c:v>
                </c:pt>
                <c:pt idx="4">
                  <c:v>39.0888</c:v>
                </c:pt>
              </c:numCache>
            </c:numRef>
          </c:val>
        </c:ser>
        <c:ser>
          <c:idx val="1"/>
          <c:order val="1"/>
          <c:tx>
            <c:strRef>
              <c:f>Sheet1!$C$1</c:f>
              <c:strCache>
                <c:ptCount val="1"/>
                <c:pt idx="0">
                  <c:v>Département</c:v>
                </c:pt>
              </c:strCache>
            </c:strRef>
          </c:tx>
          <c:spPr>
            <a:solidFill>
              <a:srgbClr val="919EAB"/>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des familles de trois enfants ou plus</c:v>
                  </c:pt>
                  <c:pt idx="1">
                    <c:v>Part des familles monoparentales</c:v>
                  </c:pt>
                  <c:pt idx="2">
                    <c:v>Part des 65 ans ou plus vivant seuls</c:v>
                  </c:pt>
                  <c:pt idx="3">
                    <c:v>Part des 80 ans ou plus vivant seuls</c:v>
                  </c:pt>
                  <c:pt idx="4">
                    <c:v>Part des ménages d'une seule personne</c:v>
                  </c:pt>
                </c:lvl>
              </c:multiLvlStrCache>
            </c:multiLvlStrRef>
          </c:cat>
          <c:val>
            <c:numRef>
              <c:f>Sheet1!$C$2:$C$6</c:f>
              <c:numCache>
                <c:formatCode>General</c:formatCode>
                <c:ptCount val="5"/>
                <c:pt idx="0">
                  <c:v>8.8273</c:v>
                </c:pt>
                <c:pt idx="1">
                  <c:v>20.7971</c:v>
                </c:pt>
                <c:pt idx="2">
                  <c:v>35.9363</c:v>
                </c:pt>
                <c:pt idx="3">
                  <c:v>47.804</c:v>
                </c:pt>
                <c:pt idx="4">
                  <c:v>40.1448</c:v>
                </c:pt>
              </c:numCache>
            </c:numRef>
          </c:val>
        </c:ser>
        <c:ser>
          <c:idx val="2"/>
          <c:order val="2"/>
          <c:tx>
            <c:strRef>
              <c:f>Sheet1!$D$1</c:f>
              <c:strCache>
                <c:ptCount val="1"/>
                <c:pt idx="0">
                  <c:v>Marseille</c:v>
                </c:pt>
              </c:strCache>
            </c:strRef>
          </c:tx>
          <c:spPr>
            <a:solidFill>
              <a:srgbClr val="096F79"/>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des familles de trois enfants ou plus</c:v>
                  </c:pt>
                  <c:pt idx="1">
                    <c:v>Part des familles monoparentales</c:v>
                  </c:pt>
                  <c:pt idx="2">
                    <c:v>Part des 65 ans ou plus vivant seuls</c:v>
                  </c:pt>
                  <c:pt idx="3">
                    <c:v>Part des 80 ans ou plus vivant seuls</c:v>
                  </c:pt>
                  <c:pt idx="4">
                    <c:v>Part des ménages d'une seule personne</c:v>
                  </c:pt>
                </c:lvl>
              </c:multiLvlStrCache>
            </c:multiLvlStrRef>
          </c:cat>
          <c:val>
            <c:numRef>
              <c:f>Sheet1!$D$2:$D$6</c:f>
              <c:numCache>
                <c:formatCode>General</c:formatCode>
                <c:ptCount val="5"/>
                <c:pt idx="0">
                  <c:v>11.1471</c:v>
                </c:pt>
                <c:pt idx="1">
                  <c:v>25.1193</c:v>
                </c:pt>
                <c:pt idx="2">
                  <c:v>41.3825</c:v>
                </c:pt>
                <c:pt idx="3">
                  <c:v>51.5661</c:v>
                </c:pt>
                <c:pt idx="4">
                  <c:v>44.8578</c:v>
                </c:pt>
              </c:numCache>
            </c:numRef>
          </c:val>
        </c:ser>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9EC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9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37381"/>
                </a:solidFill>
                <a:latin typeface="Calibri"/>
              </a:defRPr>
            </a:pPr>
            <a:r>
              <a:rPr sz="1000" b="0" i="0" u="none" strike="noStrike">
                <a:solidFill>
                  <a:srgbClr val="637381"/>
                </a:solidFill>
                <a:latin typeface="Calibri"/>
              </a:rPr>
              <a:t>En %</a:t>
            </a:r>
          </a:p>
        </c:rich>
      </c:tx>
      <c:layout/>
      <c:overlay val="0"/>
    </c:title>
    <c:autoTitleDeleted val="0"/>
    <c:plotArea>
      <c:layout/>
      <c:barChart>
        <c:barDir val="bar"/>
        <c:grouping val="clustered"/>
        <c:varyColors val="0"/>
        <c:ser>
          <c:idx val="0"/>
          <c:order val="0"/>
          <c:tx>
            <c:strRef>
              <c:f>Sheet1!$B$1</c:f>
              <c:strCache>
                <c:ptCount val="1"/>
                <c:pt idx="0">
                  <c:v>France</c:v>
                </c:pt>
              </c:strCache>
            </c:strRef>
          </c:tx>
          <c:spPr>
            <a:solidFill>
              <a:srgbClr val="DFE3E8"/>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des diplômés de l'enseignement supérieur</c:v>
                  </c:pt>
                  <c:pt idx="1">
                    <c:v>Part des non-diplômés parmi les 15 ans ou plus non scolarisés</c:v>
                  </c:pt>
                  <c:pt idx="2">
                    <c:v>Taux de chômage des 15-24 ans</c:v>
                  </c:pt>
                  <c:pt idx="3">
                    <c:v>Taux de scolarisation des 18-24 ans</c:v>
                  </c:pt>
                  <c:pt idx="4">
                    <c:v>Part des 15-24 ans</c:v>
                  </c:pt>
                </c:lvl>
              </c:multiLvlStrCache>
            </c:multiLvlStrRef>
          </c:cat>
          <c:val>
            <c:numRef>
              <c:f>Sheet1!$B$2:$B$6</c:f>
              <c:numCache>
                <c:formatCode>General</c:formatCode>
                <c:ptCount val="5"/>
                <c:pt idx="0">
                  <c:v>34.0377</c:v>
                </c:pt>
                <c:pt idx="1">
                  <c:v>19.3662</c:v>
                </c:pt>
                <c:pt idx="2">
                  <c:v>22.5181</c:v>
                </c:pt>
                <c:pt idx="3">
                  <c:v>51.6027</c:v>
                </c:pt>
                <c:pt idx="4">
                  <c:v>11.9163</c:v>
                </c:pt>
              </c:numCache>
            </c:numRef>
          </c:val>
        </c:ser>
        <c:ser>
          <c:idx val="1"/>
          <c:order val="1"/>
          <c:tx>
            <c:strRef>
              <c:f>Sheet1!$C$1</c:f>
              <c:strCache>
                <c:ptCount val="1"/>
                <c:pt idx="0">
                  <c:v>Département</c:v>
                </c:pt>
              </c:strCache>
            </c:strRef>
          </c:tx>
          <c:spPr>
            <a:solidFill>
              <a:srgbClr val="919EAB"/>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des diplômés de l'enseignement supérieur</c:v>
                  </c:pt>
                  <c:pt idx="1">
                    <c:v>Part des non-diplômés parmi les 15 ans ou plus non scolarisés</c:v>
                  </c:pt>
                  <c:pt idx="2">
                    <c:v>Taux de chômage des 15-24 ans</c:v>
                  </c:pt>
                  <c:pt idx="3">
                    <c:v>Taux de scolarisation des 18-24 ans</c:v>
                  </c:pt>
                  <c:pt idx="4">
                    <c:v>Part des 15-24 ans</c:v>
                  </c:pt>
                </c:lvl>
              </c:multiLvlStrCache>
            </c:multiLvlStrRef>
          </c:cat>
          <c:val>
            <c:numRef>
              <c:f>Sheet1!$C$2:$C$6</c:f>
              <c:numCache>
                <c:formatCode>General</c:formatCode>
                <c:ptCount val="5"/>
                <c:pt idx="0">
                  <c:v>36.6492</c:v>
                </c:pt>
                <c:pt idx="1">
                  <c:v>19.8442</c:v>
                </c:pt>
                <c:pt idx="2">
                  <c:v>22.9167</c:v>
                </c:pt>
                <c:pt idx="3">
                  <c:v>56.3137</c:v>
                </c:pt>
                <c:pt idx="4">
                  <c:v>11.964</c:v>
                </c:pt>
              </c:numCache>
            </c:numRef>
          </c:val>
        </c:ser>
        <c:ser>
          <c:idx val="2"/>
          <c:order val="2"/>
          <c:tx>
            <c:strRef>
              <c:f>Sheet1!$D$1</c:f>
              <c:strCache>
                <c:ptCount val="1"/>
                <c:pt idx="0">
                  <c:v>Marseille</c:v>
                </c:pt>
              </c:strCache>
            </c:strRef>
          </c:tx>
          <c:spPr>
            <a:solidFill>
              <a:srgbClr val="096F79"/>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des diplômés de l'enseignement supérieur</c:v>
                  </c:pt>
                  <c:pt idx="1">
                    <c:v>Part des non-diplômés parmi les 15 ans ou plus non scolarisés</c:v>
                  </c:pt>
                  <c:pt idx="2">
                    <c:v>Taux de chômage des 15-24 ans</c:v>
                  </c:pt>
                  <c:pt idx="3">
                    <c:v>Taux de scolarisation des 18-24 ans</c:v>
                  </c:pt>
                  <c:pt idx="4">
                    <c:v>Part des 15-24 ans</c:v>
                  </c:pt>
                </c:lvl>
              </c:multiLvlStrCache>
            </c:multiLvlStrRef>
          </c:cat>
          <c:val>
            <c:numRef>
              <c:f>Sheet1!$D$2:$D$6</c:f>
              <c:numCache>
                <c:formatCode>General</c:formatCode>
                <c:ptCount val="5"/>
                <c:pt idx="0">
                  <c:v>36.5008</c:v>
                </c:pt>
                <c:pt idx="1">
                  <c:v>22.2623</c:v>
                </c:pt>
                <c:pt idx="2">
                  <c:v>24.0637</c:v>
                </c:pt>
                <c:pt idx="3">
                  <c:v>60.764</c:v>
                </c:pt>
                <c:pt idx="4">
                  <c:v>12.9476</c:v>
                </c:pt>
              </c:numCache>
            </c:numRef>
          </c:val>
        </c:ser>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9EC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9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37381"/>
                </a:solidFill>
                <a:latin typeface="Calibri"/>
              </a:defRPr>
            </a:pPr>
            <a:r>
              <a:rPr sz="1000" b="0" i="0" u="none" strike="noStrike">
                <a:solidFill>
                  <a:srgbClr val="637381"/>
                </a:solidFill>
                <a:latin typeface="Calibri"/>
              </a:rPr>
              <a:t>En %</a:t>
            </a:r>
          </a:p>
        </c:rich>
      </c:tx>
      <c:layout/>
      <c:overlay val="0"/>
    </c:title>
    <c:autoTitleDeleted val="0"/>
    <c:plotArea>
      <c:layout/>
      <c:barChart>
        <c:barDir val="bar"/>
        <c:grouping val="clustered"/>
        <c:varyColors val="0"/>
        <c:ser>
          <c:idx val="0"/>
          <c:order val="0"/>
          <c:tx>
            <c:strRef>
              <c:f>Sheet1!$B$1</c:f>
              <c:strCache>
                <c:ptCount val="1"/>
                <c:pt idx="0">
                  <c:v>France</c:v>
                </c:pt>
              </c:strCache>
            </c:strRef>
          </c:tx>
          <c:spPr>
            <a:solidFill>
              <a:srgbClr val="DFE3E8"/>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Sheet1!$A$2:$A$2</c:f>
              <c:multiLvlStrCache>
                <c:ptCount val="1"/>
                <c:lvl>
                  <c:pt idx="0">
                    <c:v>Taux de pauvreté</c:v>
                  </c:pt>
                </c:lvl>
              </c:multiLvlStrCache>
            </c:multiLvlStrRef>
          </c:cat>
          <c:val>
            <c:numRef>
              <c:f>Sheet1!$B$2:$B$2</c:f>
              <c:numCache>
                <c:formatCode>General</c:formatCode>
                <c:ptCount val="1"/>
                <c:pt idx="0">
                  <c:v>15.9</c:v>
                </c:pt>
              </c:numCache>
            </c:numRef>
          </c:val>
        </c:ser>
        <c:ser>
          <c:idx val="1"/>
          <c:order val="1"/>
          <c:tx>
            <c:strRef>
              <c:f>Sheet1!$C$1</c:f>
              <c:strCache>
                <c:ptCount val="1"/>
                <c:pt idx="0">
                  <c:v>Département</c:v>
                </c:pt>
              </c:strCache>
            </c:strRef>
          </c:tx>
          <c:spPr>
            <a:solidFill>
              <a:srgbClr val="919EAB"/>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Sheet1!$A$2:$A$2</c:f>
              <c:multiLvlStrCache>
                <c:ptCount val="1"/>
                <c:lvl>
                  <c:pt idx="0">
                    <c:v>Taux de pauvreté</c:v>
                  </c:pt>
                </c:lvl>
              </c:multiLvlStrCache>
            </c:multiLvlStrRef>
          </c:cat>
          <c:val>
            <c:numRef>
              <c:f>Sheet1!$C$2:$C$2</c:f>
              <c:numCache>
                <c:formatCode>General</c:formatCode>
                <c:ptCount val="1"/>
                <c:pt idx="0">
                  <c:v>20.3</c:v>
                </c:pt>
              </c:numCache>
            </c:numRef>
          </c:val>
        </c:ser>
        <c:ser>
          <c:idx val="2"/>
          <c:order val="2"/>
          <c:tx>
            <c:strRef>
              <c:f>Sheet1!$D$1</c:f>
              <c:strCache>
                <c:ptCount val="1"/>
                <c:pt idx="0">
                  <c:v>Marseille</c:v>
                </c:pt>
              </c:strCache>
            </c:strRef>
          </c:tx>
          <c:spPr>
            <a:solidFill>
              <a:srgbClr val="096F79"/>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Sheet1!$A$2:$A$2</c:f>
              <c:multiLvlStrCache>
                <c:ptCount val="1"/>
                <c:lvl>
                  <c:pt idx="0">
                    <c:v>Taux de pauvreté</c:v>
                  </c:pt>
                </c:lvl>
              </c:multiLvlStrCache>
            </c:multiLvlStrRef>
          </c:cat>
          <c:val>
            <c:numRef>
              <c:f>Sheet1!$D$2:$D$2</c:f>
              <c:numCache>
                <c:formatCode>General</c:formatCode>
                <c:ptCount val="1"/>
                <c:pt idx="0">
                  <c:v>28.1</c:v>
                </c:pt>
              </c:numCache>
            </c:numRef>
          </c:val>
        </c:ser>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9EC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9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37381"/>
                </a:solidFill>
                <a:latin typeface="Calibri"/>
              </a:defRPr>
            </a:pPr>
            <a:r>
              <a:rPr sz="1000" b="0" i="0" u="none" strike="noStrike">
                <a:solidFill>
                  <a:srgbClr val="637381"/>
                </a:solidFill>
                <a:latin typeface="Calibri"/>
              </a:rPr>
              <a:t>En %</a:t>
            </a:r>
          </a:p>
        </c:rich>
      </c:tx>
      <c:layout/>
      <c:overlay val="0"/>
    </c:title>
    <c:autoTitleDeleted val="0"/>
    <c:plotArea>
      <c:layout/>
      <c:barChart>
        <c:barDir val="bar"/>
        <c:grouping val="clustered"/>
        <c:varyColors val="0"/>
        <c:ser>
          <c:idx val="0"/>
          <c:order val="0"/>
          <c:tx>
            <c:strRef>
              <c:f>Sheet1!$B$1</c:f>
              <c:strCache>
                <c:ptCount val="1"/>
                <c:pt idx="0">
                  <c:v>France</c:v>
                </c:pt>
              </c:strCache>
            </c:strRef>
          </c:tx>
          <c:spPr>
            <a:solidFill>
              <a:srgbClr val="DFE3E8"/>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 la population couverte par une aide au logement</c:v>
                  </c:pt>
                  <c:pt idx="1">
                    <c:v>Part de la population couverte par la prime d'activité</c:v>
                  </c:pt>
                  <c:pt idx="2">
                    <c:v>Part de la population couverte par le RSA</c:v>
                  </c:pt>
                  <c:pt idx="3">
                    <c:v>Part des foyers allocataires à bas quotient familial</c:v>
                  </c:pt>
                  <c:pt idx="4">
                    <c:v>Part de la population couverte par la Caf</c:v>
                  </c:pt>
                </c:lvl>
              </c:multiLvlStrCache>
            </c:multiLvlStrRef>
          </c:cat>
          <c:val>
            <c:numRef>
              <c:f>Sheet1!$B$2:$B$6</c:f>
              <c:numCache>
                <c:formatCode>General</c:formatCode>
                <c:ptCount val="5"/>
                <c:pt idx="0">
                  <c:v>16.0261</c:v>
                </c:pt>
                <c:pt idx="1">
                  <c:v>13.1457</c:v>
                </c:pt>
                <c:pt idx="2">
                  <c:v>5.435</c:v>
                </c:pt>
                <c:pt idx="3">
                  <c:v>18.5314</c:v>
                </c:pt>
                <c:pt idx="4">
                  <c:v>47.0814</c:v>
                </c:pt>
              </c:numCache>
            </c:numRef>
          </c:val>
        </c:ser>
        <c:ser>
          <c:idx val="1"/>
          <c:order val="1"/>
          <c:tx>
            <c:strRef>
              <c:f>Sheet1!$C$1</c:f>
              <c:strCache>
                <c:ptCount val="1"/>
                <c:pt idx="0">
                  <c:v>Département</c:v>
                </c:pt>
              </c:strCache>
            </c:strRef>
          </c:tx>
          <c:spPr>
            <a:solidFill>
              <a:srgbClr val="919EAB"/>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 la population couverte par une aide au logement</c:v>
                  </c:pt>
                  <c:pt idx="1">
                    <c:v>Part de la population couverte par la prime d'activité</c:v>
                  </c:pt>
                  <c:pt idx="2">
                    <c:v>Part de la population couverte par le RSA</c:v>
                  </c:pt>
                  <c:pt idx="3">
                    <c:v>Part des foyers allocataires à bas quotient familial</c:v>
                  </c:pt>
                  <c:pt idx="4">
                    <c:v>Part de la population couverte par la Caf</c:v>
                  </c:pt>
                </c:lvl>
              </c:multiLvlStrCache>
            </c:multiLvlStrRef>
          </c:cat>
          <c:val>
            <c:numRef>
              <c:f>Sheet1!$C$2:$C$6</c:f>
              <c:numCache>
                <c:formatCode>General</c:formatCode>
                <c:ptCount val="5"/>
                <c:pt idx="0">
                  <c:v>20.2721</c:v>
                </c:pt>
                <c:pt idx="1">
                  <c:v>14.8257</c:v>
                </c:pt>
                <c:pt idx="2">
                  <c:v>7.2692</c:v>
                </c:pt>
                <c:pt idx="3">
                  <c:v>21.249</c:v>
                </c:pt>
                <c:pt idx="4">
                  <c:v>50.7991</c:v>
                </c:pt>
              </c:numCache>
            </c:numRef>
          </c:val>
        </c:ser>
        <c:ser>
          <c:idx val="2"/>
          <c:order val="2"/>
          <c:tx>
            <c:strRef>
              <c:f>Sheet1!$D$1</c:f>
              <c:strCache>
                <c:ptCount val="1"/>
                <c:pt idx="0">
                  <c:v>Marseille</c:v>
                </c:pt>
              </c:strCache>
            </c:strRef>
          </c:tx>
          <c:spPr>
            <a:solidFill>
              <a:srgbClr val="096F79"/>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Sheet1!$A$2:$A$6</c:f>
              <c:multiLvlStrCache>
                <c:ptCount val="5"/>
                <c:lvl>
                  <c:pt idx="0">
                    <c:v>Part de la population couverte par une aide au logement</c:v>
                  </c:pt>
                  <c:pt idx="1">
                    <c:v>Part de la population couverte par la prime d'activité</c:v>
                  </c:pt>
                  <c:pt idx="2">
                    <c:v>Part de la population couverte par le RSA</c:v>
                  </c:pt>
                  <c:pt idx="3">
                    <c:v>Part des foyers allocataires à bas quotient familial</c:v>
                  </c:pt>
                  <c:pt idx="4">
                    <c:v>Part de la population couverte par la Caf</c:v>
                  </c:pt>
                </c:lvl>
              </c:multiLvlStrCache>
            </c:multiLvlStrRef>
          </c:cat>
          <c:val>
            <c:numRef>
              <c:f>Sheet1!$D$2:$D$6</c:f>
              <c:numCache>
                <c:formatCode>General</c:formatCode>
                <c:ptCount val="5"/>
                <c:pt idx="0">
                  <c:v>27.8452</c:v>
                </c:pt>
                <c:pt idx="1">
                  <c:v>17.3119</c:v>
                </c:pt>
                <c:pt idx="2">
                  <c:v>11.0542</c:v>
                </c:pt>
                <c:pt idx="3">
                  <c:v>25.2445</c:v>
                </c:pt>
                <c:pt idx="4">
                  <c:v>56.3778</c:v>
                </c:pt>
              </c:numCache>
            </c:numRef>
          </c:val>
        </c:ser>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9EC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9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37381"/>
                </a:solidFill>
                <a:latin typeface="Calibri"/>
              </a:defRPr>
            </a:pPr>
            <a:r>
              <a:rPr sz="1000" b="0" i="0" u="none" strike="noStrike">
                <a:solidFill>
                  <a:srgbClr val="637381"/>
                </a:solidFill>
                <a:latin typeface="Calibri"/>
              </a:rPr>
              <a:t>En %</a:t>
            </a:r>
          </a:p>
        </c:rich>
      </c:tx>
      <c:layout/>
      <c:overlay val="0"/>
    </c:title>
    <c:autoTitleDeleted val="0"/>
    <c:plotArea>
      <c:layout/>
      <c:barChart>
        <c:barDir val="bar"/>
        <c:grouping val="clustered"/>
        <c:varyColors val="0"/>
        <c:ser>
          <c:idx val="0"/>
          <c:order val="0"/>
          <c:tx>
            <c:strRef>
              <c:f>Sheet1!$B$1</c:f>
              <c:strCache>
                <c:ptCount val="1"/>
                <c:pt idx="0">
                  <c:v>France</c:v>
                </c:pt>
              </c:strCache>
            </c:strRef>
          </c:tx>
          <c:spPr>
            <a:solidFill>
              <a:srgbClr val="DFE3E8"/>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Sheet1!$A$2:$A$8</c:f>
              <c:multiLvlStrCache>
                <c:ptCount val="7"/>
                <c:lvl>
                  <c:pt idx="0">
                    <c:v>Part des moins de 25 ans parmi les demandeurs d'emploi</c:v>
                  </c:pt>
                  <c:pt idx="1">
                    <c:v>Part des ouvriers et employés parmi les 15 ans ou plus</c:v>
                  </c:pt>
                  <c:pt idx="2">
                    <c:v>Part des salariés à temps partiel</c:v>
                  </c:pt>
                  <c:pt idx="3">
                    <c:v>Part des salariés en contrat court</c:v>
                  </c:pt>
                  <c:pt idx="4">
                    <c:v>Taux d'emploi des 15-64 ans</c:v>
                  </c:pt>
                  <c:pt idx="5">
                    <c:v>Taux d'activité des 15-64 ans</c:v>
                  </c:pt>
                  <c:pt idx="6">
                    <c:v>Taux de chômage des 15-64 ans</c:v>
                  </c:pt>
                </c:lvl>
              </c:multiLvlStrCache>
            </c:multiLvlStrRef>
          </c:cat>
          <c:val>
            <c:numRef>
              <c:f>Sheet1!$B$2:$B$8</c:f>
              <c:numCache>
                <c:formatCode>General</c:formatCode>
                <c:ptCount val="7"/>
                <c:pt idx="0">
                  <c:v>13.5686</c:v>
                </c:pt>
                <c:pt idx="1">
                  <c:v>26.5576</c:v>
                </c:pt>
                <c:pt idx="2">
                  <c:v>15.6896</c:v>
                </c:pt>
                <c:pt idx="3">
                  <c:v>15.5298</c:v>
                </c:pt>
                <c:pt idx="4">
                  <c:v>66.932</c:v>
                </c:pt>
                <c:pt idx="5">
                  <c:v>75.5617</c:v>
                </c:pt>
                <c:pt idx="6">
                  <c:v>11.4208</c:v>
                </c:pt>
              </c:numCache>
            </c:numRef>
          </c:val>
        </c:ser>
        <c:ser>
          <c:idx val="1"/>
          <c:order val="1"/>
          <c:tx>
            <c:strRef>
              <c:f>Sheet1!$C$1</c:f>
              <c:strCache>
                <c:ptCount val="1"/>
                <c:pt idx="0">
                  <c:v>Département</c:v>
                </c:pt>
              </c:strCache>
            </c:strRef>
          </c:tx>
          <c:spPr>
            <a:solidFill>
              <a:srgbClr val="919EAB"/>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Sheet1!$A$2:$A$8</c:f>
              <c:multiLvlStrCache>
                <c:ptCount val="7"/>
                <c:lvl>
                  <c:pt idx="0">
                    <c:v>Part des moins de 25 ans parmi les demandeurs d'emploi</c:v>
                  </c:pt>
                  <c:pt idx="1">
                    <c:v>Part des ouvriers et employés parmi les 15 ans ou plus</c:v>
                  </c:pt>
                  <c:pt idx="2">
                    <c:v>Part des salariés à temps partiel</c:v>
                  </c:pt>
                  <c:pt idx="3">
                    <c:v>Part des salariés en contrat court</c:v>
                  </c:pt>
                  <c:pt idx="4">
                    <c:v>Taux d'emploi des 15-64 ans</c:v>
                  </c:pt>
                  <c:pt idx="5">
                    <c:v>Taux d'activité des 15-64 ans</c:v>
                  </c:pt>
                  <c:pt idx="6">
                    <c:v>Taux de chômage des 15-64 ans</c:v>
                  </c:pt>
                </c:lvl>
              </c:multiLvlStrCache>
            </c:multiLvlStrRef>
          </c:cat>
          <c:val>
            <c:numRef>
              <c:f>Sheet1!$C$2:$C$8</c:f>
              <c:numCache>
                <c:formatCode>General</c:formatCode>
                <c:ptCount val="7"/>
                <c:pt idx="0">
                  <c:v>12.5434</c:v>
                </c:pt>
                <c:pt idx="1">
                  <c:v>23.9551</c:v>
                </c:pt>
                <c:pt idx="2">
                  <c:v>15.3972</c:v>
                </c:pt>
                <c:pt idx="3">
                  <c:v>14.77</c:v>
                </c:pt>
                <c:pt idx="4">
                  <c:v>63.928</c:v>
                </c:pt>
                <c:pt idx="5">
                  <c:v>72.2849</c:v>
                </c:pt>
                <c:pt idx="6">
                  <c:v>11.5611</c:v>
                </c:pt>
              </c:numCache>
            </c:numRef>
          </c:val>
        </c:ser>
        <c:ser>
          <c:idx val="2"/>
          <c:order val="2"/>
          <c:tx>
            <c:strRef>
              <c:f>Sheet1!$D$1</c:f>
              <c:strCache>
                <c:ptCount val="1"/>
                <c:pt idx="0">
                  <c:v>Marseille</c:v>
                </c:pt>
              </c:strCache>
            </c:strRef>
          </c:tx>
          <c:spPr>
            <a:solidFill>
              <a:srgbClr val="096F79"/>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Sheet1!$A$2:$A$8</c:f>
              <c:multiLvlStrCache>
                <c:ptCount val="7"/>
                <c:lvl>
                  <c:pt idx="0">
                    <c:v>Part des moins de 25 ans parmi les demandeurs d'emploi</c:v>
                  </c:pt>
                  <c:pt idx="1">
                    <c:v>Part des ouvriers et employés parmi les 15 ans ou plus</c:v>
                  </c:pt>
                  <c:pt idx="2">
                    <c:v>Part des salariés à temps partiel</c:v>
                  </c:pt>
                  <c:pt idx="3">
                    <c:v>Part des salariés en contrat court</c:v>
                  </c:pt>
                  <c:pt idx="4">
                    <c:v>Taux d'emploi des 15-64 ans</c:v>
                  </c:pt>
                  <c:pt idx="5">
                    <c:v>Taux d'activité des 15-64 ans</c:v>
                  </c:pt>
                  <c:pt idx="6">
                    <c:v>Taux de chômage des 15-64 ans</c:v>
                  </c:pt>
                </c:lvl>
              </c:multiLvlStrCache>
            </c:multiLvlStrRef>
          </c:cat>
          <c:val>
            <c:numRef>
              <c:f>Sheet1!$D$2:$D$8</c:f>
              <c:numCache>
                <c:formatCode>General</c:formatCode>
                <c:ptCount val="7"/>
                <c:pt idx="0">
                  <c:v>11.7684</c:v>
                </c:pt>
                <c:pt idx="1">
                  <c:v>23.8972</c:v>
                </c:pt>
                <c:pt idx="2">
                  <c:v>15.841</c:v>
                </c:pt>
                <c:pt idx="3">
                  <c:v>16.5292</c:v>
                </c:pt>
                <c:pt idx="4">
                  <c:v>58.9584</c:v>
                </c:pt>
                <c:pt idx="5">
                  <c:v>68.1255</c:v>
                </c:pt>
                <c:pt idx="6">
                  <c:v>13.4562</c:v>
                </c:pt>
              </c:numCache>
            </c:numRef>
          </c:val>
        </c:ser>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9EC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9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37381"/>
                </a:solidFill>
                <a:latin typeface="Calibri"/>
              </a:defRPr>
            </a:pPr>
            <a:r>
              <a:rPr sz="1000" b="0" i="0" u="none" strike="noStrike">
                <a:solidFill>
                  <a:srgbClr val="637381"/>
                </a:solidFill>
                <a:latin typeface="Calibri"/>
              </a:rPr>
              <a:t>En %</a:t>
            </a:r>
          </a:p>
        </c:rich>
      </c:tx>
      <c:layout/>
      <c:overlay val="0"/>
    </c:title>
    <c:autoTitleDeleted val="0"/>
    <c:plotArea>
      <c:layout/>
      <c:barChart>
        <c:barDir val="bar"/>
        <c:grouping val="clustered"/>
        <c:varyColors val="0"/>
        <c:ser>
          <c:idx val="0"/>
          <c:order val="0"/>
          <c:tx>
            <c:strRef>
              <c:f>Sheet1!$B$1</c:f>
              <c:strCache>
                <c:ptCount val="1"/>
                <c:pt idx="0">
                  <c:v>France</c:v>
                </c:pt>
              </c:strCache>
            </c:strRef>
          </c:tx>
          <c:spPr>
            <a:solidFill>
              <a:srgbClr val="DFE3E8"/>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Sheet1!$A$2:$A$7</c:f>
              <c:multiLvlStrCache>
                <c:ptCount val="6"/>
                <c:lvl>
                  <c:pt idx="0">
                    <c:v>Part des habitants arrivés d'une autre commune depuis moins d'un an</c:v>
                  </c:pt>
                  <c:pt idx="1">
                    <c:v>Part des ménages sans voiture</c:v>
                  </c:pt>
                  <c:pt idx="2">
                    <c:v>Part des logements vacants</c:v>
                  </c:pt>
                  <c:pt idx="3">
                    <c:v>Part des résidences principales suroccupées</c:v>
                  </c:pt>
                  <c:pt idx="4">
                    <c:v>Part des ménages locataires du parc social</c:v>
                  </c:pt>
                  <c:pt idx="5">
                    <c:v>Part des ménages locataires</c:v>
                  </c:pt>
                </c:lvl>
              </c:multiLvlStrCache>
            </c:multiLvlStrRef>
          </c:cat>
          <c:val>
            <c:numRef>
              <c:f>Sheet1!$B$2:$B$7</c:f>
              <c:numCache>
                <c:formatCode>General</c:formatCode>
                <c:ptCount val="6"/>
                <c:pt idx="0">
                  <c:v>6.5325</c:v>
                </c:pt>
                <c:pt idx="1">
                  <c:v>18.7561</c:v>
                </c:pt>
                <c:pt idx="2">
                  <c:v>7.8464</c:v>
                </c:pt>
                <c:pt idx="3">
                  <c:v>9.6195</c:v>
                </c:pt>
                <c:pt idx="4">
                  <c:v>14.5625</c:v>
                </c:pt>
                <c:pt idx="5">
                  <c:v>40.3081</c:v>
                </c:pt>
              </c:numCache>
            </c:numRef>
          </c:val>
        </c:ser>
        <c:ser>
          <c:idx val="1"/>
          <c:order val="1"/>
          <c:tx>
            <c:strRef>
              <c:f>Sheet1!$C$1</c:f>
              <c:strCache>
                <c:ptCount val="1"/>
                <c:pt idx="0">
                  <c:v>Département</c:v>
                </c:pt>
              </c:strCache>
            </c:strRef>
          </c:tx>
          <c:spPr>
            <a:solidFill>
              <a:srgbClr val="919EAB"/>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Sheet1!$A$2:$A$7</c:f>
              <c:multiLvlStrCache>
                <c:ptCount val="6"/>
                <c:lvl>
                  <c:pt idx="0">
                    <c:v>Part des habitants arrivés d'une autre commune depuis moins d'un an</c:v>
                  </c:pt>
                  <c:pt idx="1">
                    <c:v>Part des ménages sans voiture</c:v>
                  </c:pt>
                  <c:pt idx="2">
                    <c:v>Part des logements vacants</c:v>
                  </c:pt>
                  <c:pt idx="3">
                    <c:v>Part des résidences principales suroccupées</c:v>
                  </c:pt>
                  <c:pt idx="4">
                    <c:v>Part des ménages locataires du parc social</c:v>
                  </c:pt>
                  <c:pt idx="5">
                    <c:v>Part des ménages locataires</c:v>
                  </c:pt>
                </c:lvl>
              </c:multiLvlStrCache>
            </c:multiLvlStrRef>
          </c:cat>
          <c:val>
            <c:numRef>
              <c:f>Sheet1!$C$2:$C$7</c:f>
              <c:numCache>
                <c:formatCode>General</c:formatCode>
                <c:ptCount val="6"/>
                <c:pt idx="0">
                  <c:v>4.4663</c:v>
                </c:pt>
                <c:pt idx="1">
                  <c:v>21.0928</c:v>
                </c:pt>
                <c:pt idx="2">
                  <c:v>7.1162</c:v>
                </c:pt>
                <c:pt idx="3">
                  <c:v>12.5821</c:v>
                </c:pt>
                <c:pt idx="4">
                  <c:v>15.0877</c:v>
                </c:pt>
                <c:pt idx="5">
                  <c:v>46.6611</c:v>
                </c:pt>
              </c:numCache>
            </c:numRef>
          </c:val>
        </c:ser>
        <c:ser>
          <c:idx val="2"/>
          <c:order val="2"/>
          <c:tx>
            <c:strRef>
              <c:f>Sheet1!$D$1</c:f>
              <c:strCache>
                <c:ptCount val="1"/>
                <c:pt idx="0">
                  <c:v>Marseille</c:v>
                </c:pt>
              </c:strCache>
            </c:strRef>
          </c:tx>
          <c:spPr>
            <a:solidFill>
              <a:srgbClr val="096F79"/>
            </a:solidFill>
            <a:effectLst/>
          </c:spPr>
          <c:invertIfNegative val="0"/>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cat>
            <c:multiLvlStrRef>
              <c:f>Sheet1!$A$2:$A$7</c:f>
              <c:multiLvlStrCache>
                <c:ptCount val="6"/>
                <c:lvl>
                  <c:pt idx="0">
                    <c:v>Part des habitants arrivés d'une autre commune depuis moins d'un an</c:v>
                  </c:pt>
                  <c:pt idx="1">
                    <c:v>Part des ménages sans voiture</c:v>
                  </c:pt>
                  <c:pt idx="2">
                    <c:v>Part des logements vacants</c:v>
                  </c:pt>
                  <c:pt idx="3">
                    <c:v>Part des résidences principales suroccupées</c:v>
                  </c:pt>
                  <c:pt idx="4">
                    <c:v>Part des ménages locataires du parc social</c:v>
                  </c:pt>
                  <c:pt idx="5">
                    <c:v>Part des ménages locataires</c:v>
                  </c:pt>
                </c:lvl>
              </c:multiLvlStrCache>
            </c:multiLvlStrRef>
          </c:cat>
          <c:val>
            <c:numRef>
              <c:f>Sheet1!$D$2:$D$7</c:f>
              <c:numCache>
                <c:formatCode>General</c:formatCode>
                <c:ptCount val="6"/>
                <c:pt idx="0">
                  <c:v>2.89</c:v>
                </c:pt>
                <c:pt idx="1">
                  <c:v>33.0814</c:v>
                </c:pt>
                <c:pt idx="2">
                  <c:v>7.5969</c:v>
                </c:pt>
                <c:pt idx="3">
                  <c:v>17.6963</c:v>
                </c:pt>
                <c:pt idx="4">
                  <c:v>15.7566</c:v>
                </c:pt>
                <c:pt idx="5">
                  <c:v>54.7496</c:v>
                </c:pt>
              </c:numCache>
            </c:numRef>
          </c:val>
        </c:ser>
        <c:dLbls>
          <c:numFmt formatCode="0.0" sourceLinked="0"/>
          <c:txPr>
            <a:bodyPr/>
            <a:lstStyle/>
            <a:p>
              <a:pPr>
                <a:defRPr b="0" i="0" strike="noStrike" sz="7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9EC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8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900">
              <a:latin typeface="Calibri"/>
              <a:cs typeface="Calibri"/>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chart" Target="/ppt/charts/chart30.xm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chart" Target="/ppt/charts/chart31.xm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chart" Target="/ppt/charts/chart32.xm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chart" Target="/ppt/charts/chart33.xm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chart" Target="/ppt/charts/chart34.xm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chart" Target="/ppt/charts/chart35.xm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chart" Target="/ppt/charts/chart36.xm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C4349"/>
        </a:solidFill>
      </p:bgPr>
    </p:bg>
    <p:spTree>
      <p:nvGrpSpPr>
        <p:cNvPr id="1" name=""/>
        <p:cNvGrpSpPr/>
        <p:nvPr/>
      </p:nvGrpSpPr>
      <p:grpSpPr>
        <a:xfrm>
          <a:off x="0" y="0"/>
          <a:ext cx="0" cy="0"/>
          <a:chOff x="0" y="0"/>
          <a:chExt cx="0" cy="0"/>
        </a:xfrm>
      </p:grpSpPr>
      <p:sp>
        <p:nvSpPr>
          <p:cNvPr id="2" name="Text 0"/>
          <p:cNvSpPr/>
          <p:nvPr/>
        </p:nvSpPr>
        <p:spPr>
          <a:xfrm>
            <a:off x="731520" y="2103120"/>
            <a:ext cx="9144000" cy="365760"/>
          </a:xfrm>
          <a:prstGeom prst="rect">
            <a:avLst/>
          </a:prstGeom>
          <a:noFill/>
          <a:ln/>
        </p:spPr>
        <p:txBody>
          <a:bodyPr wrap="square" rtlCol="0" anchor="ctr"/>
          <a:lstStyle/>
          <a:p>
            <a:pPr indent="0" marL="0">
              <a:buNone/>
            </a:pPr>
            <a:r>
              <a:rPr lang="en-US" sz="1400" b="1" spc="200" kern="0" dirty="0">
                <a:solidFill>
                  <a:srgbClr val="ADE2B8"/>
                </a:solidFill>
                <a:latin typeface="Calibri" pitchFamily="34" charset="0"/>
                <a:ea typeface="Calibri" pitchFamily="34" charset="-122"/>
                <a:cs typeface="Calibri" pitchFamily="34" charset="-120"/>
              </a:rPr>
              <a:t>PORTRAIT SOCIAL DE TERRITOIRE</a:t>
            </a:r>
            <a:endParaRPr lang="en-US" sz="1400" dirty="0"/>
          </a:p>
        </p:txBody>
      </p:sp>
      <p:sp>
        <p:nvSpPr>
          <p:cNvPr id="3" name="Text 1"/>
          <p:cNvSpPr/>
          <p:nvPr/>
        </p:nvSpPr>
        <p:spPr>
          <a:xfrm>
            <a:off x="731520" y="2560320"/>
            <a:ext cx="10515600" cy="1097280"/>
          </a:xfrm>
          <a:prstGeom prst="rect">
            <a:avLst/>
          </a:prstGeom>
          <a:noFill/>
          <a:ln/>
        </p:spPr>
        <p:txBody>
          <a:bodyPr wrap="square" rtlCol="0" anchor="ctr"/>
          <a:lstStyle/>
          <a:p>
            <a:pPr indent="0" marL="0">
              <a:buNone/>
            </a:pPr>
            <a:r>
              <a:rPr lang="en-US" sz="5400" b="1" dirty="0">
                <a:solidFill>
                  <a:srgbClr val="FFFFFF"/>
                </a:solidFill>
                <a:latin typeface="Calibri" pitchFamily="34" charset="0"/>
                <a:ea typeface="Calibri" pitchFamily="34" charset="-122"/>
                <a:cs typeface="Calibri" pitchFamily="34" charset="-120"/>
              </a:rPr>
              <a:t>Marseille</a:t>
            </a:r>
            <a:endParaRPr lang="en-US" sz="5400" dirty="0"/>
          </a:p>
        </p:txBody>
      </p:sp>
      <p:sp>
        <p:nvSpPr>
          <p:cNvPr id="4" name="Text 2"/>
          <p:cNvSpPr/>
          <p:nvPr/>
        </p:nvSpPr>
        <p:spPr>
          <a:xfrm>
            <a:off x="731520" y="3703320"/>
            <a:ext cx="10515600" cy="457200"/>
          </a:xfrm>
          <a:prstGeom prst="rect">
            <a:avLst/>
          </a:prstGeom>
          <a:noFill/>
          <a:ln/>
        </p:spPr>
        <p:txBody>
          <a:bodyPr wrap="square" rtlCol="0" anchor="ctr"/>
          <a:lstStyle/>
          <a:p>
            <a:pPr indent="0" marL="0">
              <a:buNone/>
            </a:pPr>
            <a:r>
              <a:rPr lang="en-US" sz="1600" dirty="0">
                <a:solidFill>
                  <a:srgbClr val="DCEBE8"/>
                </a:solidFill>
                <a:latin typeface="Calibri" pitchFamily="34" charset="0"/>
                <a:ea typeface="Calibri" pitchFamily="34" charset="-122"/>
                <a:cs typeface="Calibri" pitchFamily="34" charset="-120"/>
              </a:rPr>
              <a:t>886 040 habitants (2023) · Métropole d'Aix-Marseille-Provence · Bouches-du-Rhône</a:t>
            </a:r>
            <a:endParaRPr lang="en-US" sz="1600" dirty="0"/>
          </a:p>
        </p:txBody>
      </p:sp>
      <p:sp>
        <p:nvSpPr>
          <p:cNvPr id="5" name="Text 3"/>
          <p:cNvSpPr/>
          <p:nvPr/>
        </p:nvSpPr>
        <p:spPr>
          <a:xfrm>
            <a:off x="731520" y="5943600"/>
            <a:ext cx="10515600" cy="365760"/>
          </a:xfrm>
          <a:prstGeom prst="rect">
            <a:avLst/>
          </a:prstGeom>
          <a:noFill/>
          <a:ln/>
        </p:spPr>
        <p:txBody>
          <a:bodyPr wrap="square" rtlCol="0" anchor="ctr"/>
          <a:lstStyle/>
          <a:p>
            <a:pPr indent="0" marL="0">
              <a:buNone/>
            </a:pPr>
            <a:r>
              <a:rPr lang="en-US" sz="1200" dirty="0">
                <a:solidFill>
                  <a:srgbClr val="C8A96E"/>
                </a:solidFill>
                <a:latin typeface="Calibri" pitchFamily="34" charset="0"/>
                <a:ea typeface="Calibri" pitchFamily="34" charset="-122"/>
                <a:cs typeface="Calibri" pitchFamily="34" charset="-120"/>
              </a:rPr>
              <a:t>CMI, Pôle public — document de travail établi le 2 novembre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Points d'attention</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Écarts défavorables au département les plus marqués — calcul automatique, sans IA</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sp>
        <p:nvSpPr>
          <p:cNvPr id="7" name="Shape 4"/>
          <p:cNvSpPr/>
          <p:nvPr/>
        </p:nvSpPr>
        <p:spPr>
          <a:xfrm>
            <a:off x="457200" y="1463040"/>
            <a:ext cx="2108606" cy="3291840"/>
          </a:xfrm>
          <a:prstGeom prst="roundRect">
            <a:avLst>
              <a:gd name="adj" fmla="val 5204"/>
            </a:avLst>
          </a:prstGeom>
          <a:solidFill>
            <a:srgbClr val="D6F1DC"/>
          </a:solidFill>
          <a:ln w="12700">
            <a:solidFill>
              <a:srgbClr val="D6F1DC"/>
            </a:solidFill>
            <a:prstDash val="solid"/>
          </a:ln>
        </p:spPr>
      </p:sp>
      <p:sp>
        <p:nvSpPr>
          <p:cNvPr id="8" name="Text 5"/>
          <p:cNvSpPr/>
          <p:nvPr/>
        </p:nvSpPr>
        <p:spPr>
          <a:xfrm>
            <a:off x="594360" y="1600200"/>
            <a:ext cx="1834286" cy="274320"/>
          </a:xfrm>
          <a:prstGeom prst="rect">
            <a:avLst/>
          </a:prstGeom>
          <a:noFill/>
          <a:ln/>
        </p:spPr>
        <p:txBody>
          <a:bodyPr wrap="square" rtlCol="0" anchor="ctr"/>
          <a:lstStyle/>
          <a:p>
            <a:pPr indent="0" marL="0">
              <a:buNone/>
            </a:pPr>
            <a:r>
              <a:rPr lang="en-US" sz="900" b="1" dirty="0">
                <a:solidFill>
                  <a:srgbClr val="096F79"/>
                </a:solidFill>
                <a:latin typeface="Calibri" pitchFamily="34" charset="0"/>
                <a:ea typeface="Calibri" pitchFamily="34" charset="-122"/>
                <a:cs typeface="Calibri" pitchFamily="34" charset="-120"/>
              </a:rPr>
              <a:t>LOGEMENT</a:t>
            </a:r>
            <a:endParaRPr lang="en-US" sz="900" dirty="0"/>
          </a:p>
        </p:txBody>
      </p:sp>
      <p:sp>
        <p:nvSpPr>
          <p:cNvPr id="9" name="Text 6"/>
          <p:cNvSpPr/>
          <p:nvPr/>
        </p:nvSpPr>
        <p:spPr>
          <a:xfrm>
            <a:off x="594360" y="1874520"/>
            <a:ext cx="1834286" cy="1005840"/>
          </a:xfrm>
          <a:prstGeom prst="rect">
            <a:avLst/>
          </a:prstGeom>
          <a:noFill/>
          <a:ln/>
        </p:spPr>
        <p:txBody>
          <a:bodyPr wrap="square" rtlCol="0" anchor="t"/>
          <a:lstStyle/>
          <a:p>
            <a:pPr indent="0" marL="0">
              <a:buNone/>
            </a:pPr>
            <a:r>
              <a:rPr lang="en-US" sz="1200" b="1" dirty="0">
                <a:solidFill>
                  <a:srgbClr val="0C4349"/>
                </a:solidFill>
                <a:latin typeface="Calibri" pitchFamily="34" charset="0"/>
                <a:ea typeface="Calibri" pitchFamily="34" charset="-122"/>
                <a:cs typeface="Calibri" pitchFamily="34" charset="-120"/>
              </a:rPr>
              <a:t>Part des résidences principales suroccupées</a:t>
            </a:r>
            <a:endParaRPr lang="en-US" sz="1200" dirty="0"/>
          </a:p>
        </p:txBody>
      </p:sp>
      <p:sp>
        <p:nvSpPr>
          <p:cNvPr id="10" name="Text 7"/>
          <p:cNvSpPr/>
          <p:nvPr/>
        </p:nvSpPr>
        <p:spPr>
          <a:xfrm>
            <a:off x="594360" y="2926080"/>
            <a:ext cx="1834286" cy="640080"/>
          </a:xfrm>
          <a:prstGeom prst="rect">
            <a:avLst/>
          </a:prstGeom>
          <a:noFill/>
          <a:ln/>
        </p:spPr>
        <p:txBody>
          <a:bodyPr wrap="square" rtlCol="0" anchor="ctr"/>
          <a:lstStyle/>
          <a:p>
            <a:pPr indent="0" marL="0">
              <a:buNone/>
            </a:pPr>
            <a:r>
              <a:rPr lang="en-US" sz="2600" b="1" dirty="0">
                <a:solidFill>
                  <a:srgbClr val="0C4349"/>
                </a:solidFill>
                <a:latin typeface="Calibri" pitchFamily="34" charset="0"/>
                <a:ea typeface="Calibri" pitchFamily="34" charset="-122"/>
                <a:cs typeface="Calibri" pitchFamily="34" charset="-120"/>
              </a:rPr>
              <a:t>17,7 %</a:t>
            </a:r>
            <a:endParaRPr lang="en-US" sz="2600" dirty="0"/>
          </a:p>
        </p:txBody>
      </p:sp>
      <p:sp>
        <p:nvSpPr>
          <p:cNvPr id="11" name="Text 8"/>
          <p:cNvSpPr/>
          <p:nvPr/>
        </p:nvSpPr>
        <p:spPr>
          <a:xfrm>
            <a:off x="594360" y="3611880"/>
            <a:ext cx="1834286" cy="457200"/>
          </a:xfrm>
          <a:prstGeom prst="rect">
            <a:avLst/>
          </a:prstGeom>
          <a:noFill/>
          <a:ln/>
        </p:spPr>
        <p:txBody>
          <a:bodyPr wrap="square" rtlCol="0" anchor="ctr"/>
          <a:lstStyle/>
          <a:p>
            <a:pPr indent="0" marL="0">
              <a:buNone/>
            </a:pPr>
            <a:r>
              <a:rPr lang="en-US" sz="1000" dirty="0">
                <a:solidFill>
                  <a:srgbClr val="1C252E"/>
                </a:solidFill>
                <a:latin typeface="Calibri" pitchFamily="34" charset="0"/>
                <a:ea typeface="Calibri" pitchFamily="34" charset="-122"/>
                <a:cs typeface="Calibri" pitchFamily="34" charset="-120"/>
              </a:rPr>
              <a:t>Département : 12,6 % (+5,1 pts)</a:t>
            </a:r>
            <a:endParaRPr lang="en-US" sz="1000" dirty="0"/>
          </a:p>
        </p:txBody>
      </p:sp>
      <p:sp>
        <p:nvSpPr>
          <p:cNvPr id="12" name="Text 9"/>
          <p:cNvSpPr/>
          <p:nvPr/>
        </p:nvSpPr>
        <p:spPr>
          <a:xfrm>
            <a:off x="594360" y="4114800"/>
            <a:ext cx="1834286" cy="457200"/>
          </a:xfrm>
          <a:prstGeom prst="rect">
            <a:avLst/>
          </a:prstGeom>
          <a:noFill/>
          <a:ln/>
        </p:spPr>
        <p:txBody>
          <a:bodyPr wrap="square" rtlCol="0" anchor="ctr"/>
          <a:lstStyle/>
          <a:p>
            <a:pPr indent="0" marL="0">
              <a:buNone/>
            </a:pPr>
            <a:r>
              <a:rPr lang="en-US" sz="800" dirty="0">
                <a:solidFill>
                  <a:srgbClr val="637381"/>
                </a:solidFill>
                <a:latin typeface="Calibri" pitchFamily="34" charset="0"/>
                <a:ea typeface="Calibri" pitchFamily="34" charset="-122"/>
                <a:cs typeface="Calibri" pitchFamily="34" charset="-120"/>
              </a:rPr>
              <a:t>INSEE, Recensement de la population, 2023</a:t>
            </a:r>
            <a:endParaRPr lang="en-US" sz="800" dirty="0"/>
          </a:p>
        </p:txBody>
      </p:sp>
      <p:sp>
        <p:nvSpPr>
          <p:cNvPr id="13" name="Shape 10"/>
          <p:cNvSpPr/>
          <p:nvPr/>
        </p:nvSpPr>
        <p:spPr>
          <a:xfrm>
            <a:off x="2748686" y="1463040"/>
            <a:ext cx="2108606" cy="3291840"/>
          </a:xfrm>
          <a:prstGeom prst="roundRect">
            <a:avLst>
              <a:gd name="adj" fmla="val 5204"/>
            </a:avLst>
          </a:prstGeom>
          <a:solidFill>
            <a:srgbClr val="D6F1DC"/>
          </a:solidFill>
          <a:ln w="12700">
            <a:solidFill>
              <a:srgbClr val="D6F1DC"/>
            </a:solidFill>
            <a:prstDash val="solid"/>
          </a:ln>
        </p:spPr>
      </p:sp>
      <p:sp>
        <p:nvSpPr>
          <p:cNvPr id="14" name="Text 11"/>
          <p:cNvSpPr/>
          <p:nvPr/>
        </p:nvSpPr>
        <p:spPr>
          <a:xfrm>
            <a:off x="2885846" y="1600200"/>
            <a:ext cx="1834286" cy="274320"/>
          </a:xfrm>
          <a:prstGeom prst="rect">
            <a:avLst/>
          </a:prstGeom>
          <a:noFill/>
          <a:ln/>
        </p:spPr>
        <p:txBody>
          <a:bodyPr wrap="square" rtlCol="0" anchor="ctr"/>
          <a:lstStyle/>
          <a:p>
            <a:pPr indent="0" marL="0">
              <a:buNone/>
            </a:pPr>
            <a:r>
              <a:rPr lang="en-US" sz="900" b="1" dirty="0">
                <a:solidFill>
                  <a:srgbClr val="096F79"/>
                </a:solidFill>
                <a:latin typeface="Calibri" pitchFamily="34" charset="0"/>
                <a:ea typeface="Calibri" pitchFamily="34" charset="-122"/>
                <a:cs typeface="Calibri" pitchFamily="34" charset="-120"/>
              </a:rPr>
              <a:t>PRESTATIONS SOCIALES</a:t>
            </a:r>
            <a:endParaRPr lang="en-US" sz="900" dirty="0"/>
          </a:p>
        </p:txBody>
      </p:sp>
      <p:sp>
        <p:nvSpPr>
          <p:cNvPr id="15" name="Text 12"/>
          <p:cNvSpPr/>
          <p:nvPr/>
        </p:nvSpPr>
        <p:spPr>
          <a:xfrm>
            <a:off x="2885846" y="1874520"/>
            <a:ext cx="1834286" cy="1005840"/>
          </a:xfrm>
          <a:prstGeom prst="rect">
            <a:avLst/>
          </a:prstGeom>
          <a:noFill/>
          <a:ln/>
        </p:spPr>
        <p:txBody>
          <a:bodyPr wrap="square" rtlCol="0" anchor="t"/>
          <a:lstStyle/>
          <a:p>
            <a:pPr indent="0" marL="0">
              <a:buNone/>
            </a:pPr>
            <a:r>
              <a:rPr lang="en-US" sz="1200" b="1" dirty="0">
                <a:solidFill>
                  <a:srgbClr val="0C4349"/>
                </a:solidFill>
                <a:latin typeface="Calibri" pitchFamily="34" charset="0"/>
                <a:ea typeface="Calibri" pitchFamily="34" charset="-122"/>
                <a:cs typeface="Calibri" pitchFamily="34" charset="-120"/>
              </a:rPr>
              <a:t>Part de la population couverte par le RSA</a:t>
            </a:r>
            <a:endParaRPr lang="en-US" sz="1200" dirty="0"/>
          </a:p>
        </p:txBody>
      </p:sp>
      <p:sp>
        <p:nvSpPr>
          <p:cNvPr id="16" name="Text 13"/>
          <p:cNvSpPr/>
          <p:nvPr/>
        </p:nvSpPr>
        <p:spPr>
          <a:xfrm>
            <a:off x="2885846" y="2926080"/>
            <a:ext cx="1834286" cy="640080"/>
          </a:xfrm>
          <a:prstGeom prst="rect">
            <a:avLst/>
          </a:prstGeom>
          <a:noFill/>
          <a:ln/>
        </p:spPr>
        <p:txBody>
          <a:bodyPr wrap="square" rtlCol="0" anchor="ctr"/>
          <a:lstStyle/>
          <a:p>
            <a:pPr indent="0" marL="0">
              <a:buNone/>
            </a:pPr>
            <a:r>
              <a:rPr lang="en-US" sz="2600" b="1" dirty="0">
                <a:solidFill>
                  <a:srgbClr val="0C4349"/>
                </a:solidFill>
                <a:latin typeface="Calibri" pitchFamily="34" charset="0"/>
                <a:ea typeface="Calibri" pitchFamily="34" charset="-122"/>
                <a:cs typeface="Calibri" pitchFamily="34" charset="-120"/>
              </a:rPr>
              <a:t>11,1 %</a:t>
            </a:r>
            <a:endParaRPr lang="en-US" sz="2600" dirty="0"/>
          </a:p>
        </p:txBody>
      </p:sp>
      <p:sp>
        <p:nvSpPr>
          <p:cNvPr id="17" name="Text 14"/>
          <p:cNvSpPr/>
          <p:nvPr/>
        </p:nvSpPr>
        <p:spPr>
          <a:xfrm>
            <a:off x="2885846" y="3611880"/>
            <a:ext cx="1834286" cy="457200"/>
          </a:xfrm>
          <a:prstGeom prst="rect">
            <a:avLst/>
          </a:prstGeom>
          <a:noFill/>
          <a:ln/>
        </p:spPr>
        <p:txBody>
          <a:bodyPr wrap="square" rtlCol="0" anchor="ctr"/>
          <a:lstStyle/>
          <a:p>
            <a:pPr indent="0" marL="0">
              <a:buNone/>
            </a:pPr>
            <a:r>
              <a:rPr lang="en-US" sz="1000" dirty="0">
                <a:solidFill>
                  <a:srgbClr val="1C252E"/>
                </a:solidFill>
                <a:latin typeface="Calibri" pitchFamily="34" charset="0"/>
                <a:ea typeface="Calibri" pitchFamily="34" charset="-122"/>
                <a:cs typeface="Calibri" pitchFamily="34" charset="-120"/>
              </a:rPr>
              <a:t>Département : 7,3 % (+3,8 pts)</a:t>
            </a:r>
            <a:endParaRPr lang="en-US" sz="1000" dirty="0"/>
          </a:p>
        </p:txBody>
      </p:sp>
      <p:sp>
        <p:nvSpPr>
          <p:cNvPr id="18" name="Text 15"/>
          <p:cNvSpPr/>
          <p:nvPr/>
        </p:nvSpPr>
        <p:spPr>
          <a:xfrm>
            <a:off x="2885846" y="4114800"/>
            <a:ext cx="1834286" cy="457200"/>
          </a:xfrm>
          <a:prstGeom prst="rect">
            <a:avLst/>
          </a:prstGeom>
          <a:noFill/>
          <a:ln/>
        </p:spPr>
        <p:txBody>
          <a:bodyPr wrap="square" rtlCol="0" anchor="ctr"/>
          <a:lstStyle/>
          <a:p>
            <a:pPr indent="0" marL="0">
              <a:buNone/>
            </a:pPr>
            <a:r>
              <a:rPr lang="en-US" sz="800" dirty="0">
                <a:solidFill>
                  <a:srgbClr val="637381"/>
                </a:solidFill>
                <a:latin typeface="Calibri" pitchFamily="34" charset="0"/>
                <a:ea typeface="Calibri" pitchFamily="34" charset="-122"/>
                <a:cs typeface="Calibri" pitchFamily="34" charset="-120"/>
              </a:rPr>
              <a:t>Cnaf, data.caf.fr, décembre 2024 (population 2023)</a:t>
            </a:r>
            <a:endParaRPr lang="en-US" sz="800" dirty="0"/>
          </a:p>
        </p:txBody>
      </p:sp>
      <p:sp>
        <p:nvSpPr>
          <p:cNvPr id="19" name="Shape 16"/>
          <p:cNvSpPr/>
          <p:nvPr/>
        </p:nvSpPr>
        <p:spPr>
          <a:xfrm>
            <a:off x="5040173" y="1463040"/>
            <a:ext cx="2108606" cy="3291840"/>
          </a:xfrm>
          <a:prstGeom prst="roundRect">
            <a:avLst>
              <a:gd name="adj" fmla="val 5204"/>
            </a:avLst>
          </a:prstGeom>
          <a:solidFill>
            <a:srgbClr val="D6F1DC"/>
          </a:solidFill>
          <a:ln w="12700">
            <a:solidFill>
              <a:srgbClr val="D6F1DC"/>
            </a:solidFill>
            <a:prstDash val="solid"/>
          </a:ln>
        </p:spPr>
      </p:sp>
      <p:sp>
        <p:nvSpPr>
          <p:cNvPr id="20" name="Text 17"/>
          <p:cNvSpPr/>
          <p:nvPr/>
        </p:nvSpPr>
        <p:spPr>
          <a:xfrm>
            <a:off x="5177333" y="1600200"/>
            <a:ext cx="1834286" cy="274320"/>
          </a:xfrm>
          <a:prstGeom prst="rect">
            <a:avLst/>
          </a:prstGeom>
          <a:noFill/>
          <a:ln/>
        </p:spPr>
        <p:txBody>
          <a:bodyPr wrap="square" rtlCol="0" anchor="ctr"/>
          <a:lstStyle/>
          <a:p>
            <a:pPr indent="0" marL="0">
              <a:buNone/>
            </a:pPr>
            <a:r>
              <a:rPr lang="en-US" sz="900" b="1" dirty="0">
                <a:solidFill>
                  <a:srgbClr val="096F79"/>
                </a:solidFill>
                <a:latin typeface="Calibri" pitchFamily="34" charset="0"/>
                <a:ea typeface="Calibri" pitchFamily="34" charset="-122"/>
                <a:cs typeface="Calibri" pitchFamily="34" charset="-120"/>
              </a:rPr>
              <a:t>REVENUS ET PAUVRETÉ</a:t>
            </a:r>
            <a:endParaRPr lang="en-US" sz="900" dirty="0"/>
          </a:p>
        </p:txBody>
      </p:sp>
      <p:sp>
        <p:nvSpPr>
          <p:cNvPr id="21" name="Text 18"/>
          <p:cNvSpPr/>
          <p:nvPr/>
        </p:nvSpPr>
        <p:spPr>
          <a:xfrm>
            <a:off x="5177333" y="1874520"/>
            <a:ext cx="1834286" cy="1005840"/>
          </a:xfrm>
          <a:prstGeom prst="rect">
            <a:avLst/>
          </a:prstGeom>
          <a:noFill/>
          <a:ln/>
        </p:spPr>
        <p:txBody>
          <a:bodyPr wrap="square" rtlCol="0" anchor="t"/>
          <a:lstStyle/>
          <a:p>
            <a:pPr indent="0" marL="0">
              <a:buNone/>
            </a:pPr>
            <a:r>
              <a:rPr lang="en-US" sz="1200" b="1" dirty="0">
                <a:solidFill>
                  <a:srgbClr val="0C4349"/>
                </a:solidFill>
                <a:latin typeface="Calibri" pitchFamily="34" charset="0"/>
                <a:ea typeface="Calibri" pitchFamily="34" charset="-122"/>
                <a:cs typeface="Calibri" pitchFamily="34" charset="-120"/>
              </a:rPr>
              <a:t>Taux de pauvreté (seuil de 60 %)</a:t>
            </a:r>
            <a:endParaRPr lang="en-US" sz="1200" dirty="0"/>
          </a:p>
        </p:txBody>
      </p:sp>
      <p:sp>
        <p:nvSpPr>
          <p:cNvPr id="22" name="Text 19"/>
          <p:cNvSpPr/>
          <p:nvPr/>
        </p:nvSpPr>
        <p:spPr>
          <a:xfrm>
            <a:off x="5177333" y="2926080"/>
            <a:ext cx="1834286" cy="640080"/>
          </a:xfrm>
          <a:prstGeom prst="rect">
            <a:avLst/>
          </a:prstGeom>
          <a:noFill/>
          <a:ln/>
        </p:spPr>
        <p:txBody>
          <a:bodyPr wrap="square" rtlCol="0" anchor="ctr"/>
          <a:lstStyle/>
          <a:p>
            <a:pPr indent="0" marL="0">
              <a:buNone/>
            </a:pPr>
            <a:r>
              <a:rPr lang="en-US" sz="2600" b="1" dirty="0">
                <a:solidFill>
                  <a:srgbClr val="0C4349"/>
                </a:solidFill>
                <a:latin typeface="Calibri" pitchFamily="34" charset="0"/>
                <a:ea typeface="Calibri" pitchFamily="34" charset="-122"/>
                <a:cs typeface="Calibri" pitchFamily="34" charset="-120"/>
              </a:rPr>
              <a:t>28,1 %</a:t>
            </a:r>
            <a:endParaRPr lang="en-US" sz="2600" dirty="0"/>
          </a:p>
        </p:txBody>
      </p:sp>
      <p:sp>
        <p:nvSpPr>
          <p:cNvPr id="23" name="Text 20"/>
          <p:cNvSpPr/>
          <p:nvPr/>
        </p:nvSpPr>
        <p:spPr>
          <a:xfrm>
            <a:off x="5177333" y="3611880"/>
            <a:ext cx="1834286" cy="457200"/>
          </a:xfrm>
          <a:prstGeom prst="rect">
            <a:avLst/>
          </a:prstGeom>
          <a:noFill/>
          <a:ln/>
        </p:spPr>
        <p:txBody>
          <a:bodyPr wrap="square" rtlCol="0" anchor="ctr"/>
          <a:lstStyle/>
          <a:p>
            <a:pPr indent="0" marL="0">
              <a:buNone/>
            </a:pPr>
            <a:r>
              <a:rPr lang="en-US" sz="1000" dirty="0">
                <a:solidFill>
                  <a:srgbClr val="1C252E"/>
                </a:solidFill>
                <a:latin typeface="Calibri" pitchFamily="34" charset="0"/>
                <a:ea typeface="Calibri" pitchFamily="34" charset="-122"/>
                <a:cs typeface="Calibri" pitchFamily="34" charset="-120"/>
              </a:rPr>
              <a:t>Département : 20,3 % (+7,8 pts)</a:t>
            </a:r>
            <a:endParaRPr lang="en-US" sz="1000" dirty="0"/>
          </a:p>
        </p:txBody>
      </p:sp>
      <p:sp>
        <p:nvSpPr>
          <p:cNvPr id="24" name="Text 21"/>
          <p:cNvSpPr/>
          <p:nvPr/>
        </p:nvSpPr>
        <p:spPr>
          <a:xfrm>
            <a:off x="5177333" y="4114800"/>
            <a:ext cx="1834286" cy="457200"/>
          </a:xfrm>
          <a:prstGeom prst="rect">
            <a:avLst/>
          </a:prstGeom>
          <a:noFill/>
          <a:ln/>
        </p:spPr>
        <p:txBody>
          <a:bodyPr wrap="square" rtlCol="0" anchor="ctr"/>
          <a:lstStyle/>
          <a:p>
            <a:pPr indent="0" marL="0">
              <a:buNone/>
            </a:pPr>
            <a:r>
              <a:rPr lang="en-US" sz="800" dirty="0">
                <a:solidFill>
                  <a:srgbClr val="637381"/>
                </a:solidFill>
                <a:latin typeface="Calibri" pitchFamily="34" charset="0"/>
                <a:ea typeface="Calibri" pitchFamily="34" charset="-122"/>
                <a:cs typeface="Calibri" pitchFamily="34" charset="-120"/>
              </a:rPr>
              <a:t>INSEE, Filosofi, 2023</a:t>
            </a:r>
            <a:endParaRPr lang="en-US" sz="800" dirty="0"/>
          </a:p>
        </p:txBody>
      </p:sp>
      <p:sp>
        <p:nvSpPr>
          <p:cNvPr id="25" name="Shape 22"/>
          <p:cNvSpPr/>
          <p:nvPr/>
        </p:nvSpPr>
        <p:spPr>
          <a:xfrm>
            <a:off x="7331659" y="1463040"/>
            <a:ext cx="2108606" cy="3291840"/>
          </a:xfrm>
          <a:prstGeom prst="roundRect">
            <a:avLst>
              <a:gd name="adj" fmla="val 5204"/>
            </a:avLst>
          </a:prstGeom>
          <a:solidFill>
            <a:srgbClr val="D6F1DC"/>
          </a:solidFill>
          <a:ln w="12700">
            <a:solidFill>
              <a:srgbClr val="D6F1DC"/>
            </a:solidFill>
            <a:prstDash val="solid"/>
          </a:ln>
        </p:spPr>
      </p:sp>
      <p:sp>
        <p:nvSpPr>
          <p:cNvPr id="26" name="Text 23"/>
          <p:cNvSpPr/>
          <p:nvPr/>
        </p:nvSpPr>
        <p:spPr>
          <a:xfrm>
            <a:off x="7468819" y="1600200"/>
            <a:ext cx="1834286" cy="274320"/>
          </a:xfrm>
          <a:prstGeom prst="rect">
            <a:avLst/>
          </a:prstGeom>
          <a:noFill/>
          <a:ln/>
        </p:spPr>
        <p:txBody>
          <a:bodyPr wrap="square" rtlCol="0" anchor="ctr"/>
          <a:lstStyle/>
          <a:p>
            <a:pPr indent="0" marL="0">
              <a:buNone/>
            </a:pPr>
            <a:r>
              <a:rPr lang="en-US" sz="900" b="1" dirty="0">
                <a:solidFill>
                  <a:srgbClr val="096F79"/>
                </a:solidFill>
                <a:latin typeface="Calibri" pitchFamily="34" charset="0"/>
                <a:ea typeface="Calibri" pitchFamily="34" charset="-122"/>
                <a:cs typeface="Calibri" pitchFamily="34" charset="-120"/>
              </a:rPr>
              <a:t>PRESTATIONS SOCIALES</a:t>
            </a:r>
            <a:endParaRPr lang="en-US" sz="900" dirty="0"/>
          </a:p>
        </p:txBody>
      </p:sp>
      <p:sp>
        <p:nvSpPr>
          <p:cNvPr id="27" name="Text 24"/>
          <p:cNvSpPr/>
          <p:nvPr/>
        </p:nvSpPr>
        <p:spPr>
          <a:xfrm>
            <a:off x="7468819" y="1874520"/>
            <a:ext cx="1834286" cy="1005840"/>
          </a:xfrm>
          <a:prstGeom prst="rect">
            <a:avLst/>
          </a:prstGeom>
          <a:noFill/>
          <a:ln/>
        </p:spPr>
        <p:txBody>
          <a:bodyPr wrap="square" rtlCol="0" anchor="t"/>
          <a:lstStyle/>
          <a:p>
            <a:pPr indent="0" marL="0">
              <a:buNone/>
            </a:pPr>
            <a:r>
              <a:rPr lang="en-US" sz="1200" b="1" dirty="0">
                <a:solidFill>
                  <a:srgbClr val="0C4349"/>
                </a:solidFill>
                <a:latin typeface="Calibri" pitchFamily="34" charset="0"/>
                <a:ea typeface="Calibri" pitchFamily="34" charset="-122"/>
                <a:cs typeface="Calibri" pitchFamily="34" charset="-120"/>
              </a:rPr>
              <a:t>Part de la population couverte par une aide au logement</a:t>
            </a:r>
            <a:endParaRPr lang="en-US" sz="1200" dirty="0"/>
          </a:p>
        </p:txBody>
      </p:sp>
      <p:sp>
        <p:nvSpPr>
          <p:cNvPr id="28" name="Text 25"/>
          <p:cNvSpPr/>
          <p:nvPr/>
        </p:nvSpPr>
        <p:spPr>
          <a:xfrm>
            <a:off x="7468819" y="2926080"/>
            <a:ext cx="1834286" cy="640080"/>
          </a:xfrm>
          <a:prstGeom prst="rect">
            <a:avLst/>
          </a:prstGeom>
          <a:noFill/>
          <a:ln/>
        </p:spPr>
        <p:txBody>
          <a:bodyPr wrap="square" rtlCol="0" anchor="ctr"/>
          <a:lstStyle/>
          <a:p>
            <a:pPr indent="0" marL="0">
              <a:buNone/>
            </a:pPr>
            <a:r>
              <a:rPr lang="en-US" sz="2600" b="1" dirty="0">
                <a:solidFill>
                  <a:srgbClr val="0C4349"/>
                </a:solidFill>
                <a:latin typeface="Calibri" pitchFamily="34" charset="0"/>
                <a:ea typeface="Calibri" pitchFamily="34" charset="-122"/>
                <a:cs typeface="Calibri" pitchFamily="34" charset="-120"/>
              </a:rPr>
              <a:t>27,8 %</a:t>
            </a:r>
            <a:endParaRPr lang="en-US" sz="2600" dirty="0"/>
          </a:p>
        </p:txBody>
      </p:sp>
      <p:sp>
        <p:nvSpPr>
          <p:cNvPr id="29" name="Text 26"/>
          <p:cNvSpPr/>
          <p:nvPr/>
        </p:nvSpPr>
        <p:spPr>
          <a:xfrm>
            <a:off x="7468819" y="3611880"/>
            <a:ext cx="1834286" cy="457200"/>
          </a:xfrm>
          <a:prstGeom prst="rect">
            <a:avLst/>
          </a:prstGeom>
          <a:noFill/>
          <a:ln/>
        </p:spPr>
        <p:txBody>
          <a:bodyPr wrap="square" rtlCol="0" anchor="ctr"/>
          <a:lstStyle/>
          <a:p>
            <a:pPr indent="0" marL="0">
              <a:buNone/>
            </a:pPr>
            <a:r>
              <a:rPr lang="en-US" sz="1000" dirty="0">
                <a:solidFill>
                  <a:srgbClr val="1C252E"/>
                </a:solidFill>
                <a:latin typeface="Calibri" pitchFamily="34" charset="0"/>
                <a:ea typeface="Calibri" pitchFamily="34" charset="-122"/>
                <a:cs typeface="Calibri" pitchFamily="34" charset="-120"/>
              </a:rPr>
              <a:t>Département : 20,3 % (+7,6 pts)</a:t>
            </a:r>
            <a:endParaRPr lang="en-US" sz="1000" dirty="0"/>
          </a:p>
        </p:txBody>
      </p:sp>
      <p:sp>
        <p:nvSpPr>
          <p:cNvPr id="30" name="Text 27"/>
          <p:cNvSpPr/>
          <p:nvPr/>
        </p:nvSpPr>
        <p:spPr>
          <a:xfrm>
            <a:off x="7468819" y="4114800"/>
            <a:ext cx="1834286" cy="457200"/>
          </a:xfrm>
          <a:prstGeom prst="rect">
            <a:avLst/>
          </a:prstGeom>
          <a:noFill/>
          <a:ln/>
        </p:spPr>
        <p:txBody>
          <a:bodyPr wrap="square" rtlCol="0" anchor="ctr"/>
          <a:lstStyle/>
          <a:p>
            <a:pPr indent="0" marL="0">
              <a:buNone/>
            </a:pPr>
            <a:r>
              <a:rPr lang="en-US" sz="800" dirty="0">
                <a:solidFill>
                  <a:srgbClr val="637381"/>
                </a:solidFill>
                <a:latin typeface="Calibri" pitchFamily="34" charset="0"/>
                <a:ea typeface="Calibri" pitchFamily="34" charset="-122"/>
                <a:cs typeface="Calibri" pitchFamily="34" charset="-120"/>
              </a:rPr>
              <a:t>Cnaf, data.caf.fr, décembre 2024 (population 2023)</a:t>
            </a:r>
            <a:endParaRPr lang="en-US" sz="800" dirty="0"/>
          </a:p>
        </p:txBody>
      </p:sp>
      <p:sp>
        <p:nvSpPr>
          <p:cNvPr id="31" name="Shape 28"/>
          <p:cNvSpPr/>
          <p:nvPr/>
        </p:nvSpPr>
        <p:spPr>
          <a:xfrm>
            <a:off x="9623146" y="1463040"/>
            <a:ext cx="2108606" cy="3291840"/>
          </a:xfrm>
          <a:prstGeom prst="roundRect">
            <a:avLst>
              <a:gd name="adj" fmla="val 5204"/>
            </a:avLst>
          </a:prstGeom>
          <a:solidFill>
            <a:srgbClr val="D6F1DC"/>
          </a:solidFill>
          <a:ln w="12700">
            <a:solidFill>
              <a:srgbClr val="D6F1DC"/>
            </a:solidFill>
            <a:prstDash val="solid"/>
          </a:ln>
        </p:spPr>
      </p:sp>
      <p:sp>
        <p:nvSpPr>
          <p:cNvPr id="32" name="Text 29"/>
          <p:cNvSpPr/>
          <p:nvPr/>
        </p:nvSpPr>
        <p:spPr>
          <a:xfrm>
            <a:off x="9760306" y="1600200"/>
            <a:ext cx="1834286" cy="274320"/>
          </a:xfrm>
          <a:prstGeom prst="rect">
            <a:avLst/>
          </a:prstGeom>
          <a:noFill/>
          <a:ln/>
        </p:spPr>
        <p:txBody>
          <a:bodyPr wrap="square" rtlCol="0" anchor="ctr"/>
          <a:lstStyle/>
          <a:p>
            <a:pPr indent="0" marL="0">
              <a:buNone/>
            </a:pPr>
            <a:r>
              <a:rPr lang="en-US" sz="900" b="1" dirty="0">
                <a:solidFill>
                  <a:srgbClr val="096F79"/>
                </a:solidFill>
                <a:latin typeface="Calibri" pitchFamily="34" charset="0"/>
                <a:ea typeface="Calibri" pitchFamily="34" charset="-122"/>
                <a:cs typeface="Calibri" pitchFamily="34" charset="-120"/>
              </a:rPr>
              <a:t>PRESTATIONS SOCIALES</a:t>
            </a:r>
            <a:endParaRPr lang="en-US" sz="900" dirty="0"/>
          </a:p>
        </p:txBody>
      </p:sp>
      <p:sp>
        <p:nvSpPr>
          <p:cNvPr id="33" name="Text 30"/>
          <p:cNvSpPr/>
          <p:nvPr/>
        </p:nvSpPr>
        <p:spPr>
          <a:xfrm>
            <a:off x="9760306" y="1874520"/>
            <a:ext cx="1834286" cy="1005840"/>
          </a:xfrm>
          <a:prstGeom prst="rect">
            <a:avLst/>
          </a:prstGeom>
          <a:noFill/>
          <a:ln/>
        </p:spPr>
        <p:txBody>
          <a:bodyPr wrap="square" rtlCol="0" anchor="t"/>
          <a:lstStyle/>
          <a:p>
            <a:pPr indent="0" marL="0">
              <a:buNone/>
            </a:pPr>
            <a:r>
              <a:rPr lang="en-US" sz="1200" b="1" dirty="0">
                <a:solidFill>
                  <a:srgbClr val="0C4349"/>
                </a:solidFill>
                <a:latin typeface="Calibri" pitchFamily="34" charset="0"/>
                <a:ea typeface="Calibri" pitchFamily="34" charset="-122"/>
                <a:cs typeface="Calibri" pitchFamily="34" charset="-120"/>
              </a:rPr>
              <a:t>Part des foyers allocataires à bas quotient familial</a:t>
            </a:r>
            <a:endParaRPr lang="en-US" sz="1200" dirty="0"/>
          </a:p>
        </p:txBody>
      </p:sp>
      <p:sp>
        <p:nvSpPr>
          <p:cNvPr id="34" name="Text 31"/>
          <p:cNvSpPr/>
          <p:nvPr/>
        </p:nvSpPr>
        <p:spPr>
          <a:xfrm>
            <a:off x="9760306" y="2926080"/>
            <a:ext cx="1834286" cy="640080"/>
          </a:xfrm>
          <a:prstGeom prst="rect">
            <a:avLst/>
          </a:prstGeom>
          <a:noFill/>
          <a:ln/>
        </p:spPr>
        <p:txBody>
          <a:bodyPr wrap="square" rtlCol="0" anchor="ctr"/>
          <a:lstStyle/>
          <a:p>
            <a:pPr indent="0" marL="0">
              <a:buNone/>
            </a:pPr>
            <a:r>
              <a:rPr lang="en-US" sz="2600" b="1" dirty="0">
                <a:solidFill>
                  <a:srgbClr val="0C4349"/>
                </a:solidFill>
                <a:latin typeface="Calibri" pitchFamily="34" charset="0"/>
                <a:ea typeface="Calibri" pitchFamily="34" charset="-122"/>
                <a:cs typeface="Calibri" pitchFamily="34" charset="-120"/>
              </a:rPr>
              <a:t>25,2 %</a:t>
            </a:r>
            <a:endParaRPr lang="en-US" sz="2600" dirty="0"/>
          </a:p>
        </p:txBody>
      </p:sp>
      <p:sp>
        <p:nvSpPr>
          <p:cNvPr id="35" name="Text 32"/>
          <p:cNvSpPr/>
          <p:nvPr/>
        </p:nvSpPr>
        <p:spPr>
          <a:xfrm>
            <a:off x="9760306" y="3611880"/>
            <a:ext cx="1834286" cy="457200"/>
          </a:xfrm>
          <a:prstGeom prst="rect">
            <a:avLst/>
          </a:prstGeom>
          <a:noFill/>
          <a:ln/>
        </p:spPr>
        <p:txBody>
          <a:bodyPr wrap="square" rtlCol="0" anchor="ctr"/>
          <a:lstStyle/>
          <a:p>
            <a:pPr indent="0" marL="0">
              <a:buNone/>
            </a:pPr>
            <a:r>
              <a:rPr lang="en-US" sz="1000" dirty="0">
                <a:solidFill>
                  <a:srgbClr val="1C252E"/>
                </a:solidFill>
                <a:latin typeface="Calibri" pitchFamily="34" charset="0"/>
                <a:ea typeface="Calibri" pitchFamily="34" charset="-122"/>
                <a:cs typeface="Calibri" pitchFamily="34" charset="-120"/>
              </a:rPr>
              <a:t>Département : 21,2 % (+4,0 pts)</a:t>
            </a:r>
            <a:endParaRPr lang="en-US" sz="1000" dirty="0"/>
          </a:p>
        </p:txBody>
      </p:sp>
      <p:sp>
        <p:nvSpPr>
          <p:cNvPr id="36" name="Text 33"/>
          <p:cNvSpPr/>
          <p:nvPr/>
        </p:nvSpPr>
        <p:spPr>
          <a:xfrm>
            <a:off x="9760306" y="4114800"/>
            <a:ext cx="1834286" cy="457200"/>
          </a:xfrm>
          <a:prstGeom prst="rect">
            <a:avLst/>
          </a:prstGeom>
          <a:noFill/>
          <a:ln/>
        </p:spPr>
        <p:txBody>
          <a:bodyPr wrap="square" rtlCol="0" anchor="ctr"/>
          <a:lstStyle/>
          <a:p>
            <a:pPr indent="0" marL="0">
              <a:buNone/>
            </a:pPr>
            <a:r>
              <a:rPr lang="en-US" sz="800" dirty="0">
                <a:solidFill>
                  <a:srgbClr val="637381"/>
                </a:solidFill>
                <a:latin typeface="Calibri" pitchFamily="34" charset="0"/>
                <a:ea typeface="Calibri" pitchFamily="34" charset="-122"/>
                <a:cs typeface="Calibri" pitchFamily="34" charset="-120"/>
              </a:rPr>
              <a:t>Cnaf, data.caf.fr (quotient familial), décembre 2024</a:t>
            </a:r>
            <a:endParaRPr lang="en-US" sz="800" dirty="0"/>
          </a:p>
        </p:txBody>
      </p:sp>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Commentaire de synthèse</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Texte généré automatiquement à partir des indicateurs — à relire</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sp>
        <p:nvSpPr>
          <p:cNvPr id="7" name="Text 4"/>
          <p:cNvSpPr/>
          <p:nvPr/>
        </p:nvSpPr>
        <p:spPr>
          <a:xfrm>
            <a:off x="457200" y="1325880"/>
            <a:ext cx="11274552" cy="4937760"/>
          </a:xfrm>
          <a:prstGeom prst="rect">
            <a:avLst/>
          </a:prstGeom>
          <a:noFill/>
          <a:ln/>
        </p:spPr>
        <p:txBody>
          <a:bodyPr wrap="square" rtlCol="0" anchor="t">
            <a:normAutofit/>
          </a:bodyPr>
          <a:lstStyle/>
          <a:p>
            <a:pPr indent="0" marL="0">
              <a:spcAft>
                <a:spcPts val="800"/>
              </a:spcAft>
              <a:buNone/>
            </a:pPr>
            <a:r>
              <a:rPr lang="en-US" sz="1250" dirty="0">
                <a:solidFill>
                  <a:srgbClr val="1C252E"/>
                </a:solidFill>
                <a:latin typeface="Calibri" pitchFamily="34" charset="0"/>
                <a:ea typeface="Calibri" pitchFamily="34" charset="-122"/>
                <a:cs typeface="Calibri" pitchFamily="34" charset="-120"/>
              </a:rPr>
              <a:t>Marseille compte 886 040 habitants (recensement 2023). Sa population a progressé de 0,43 % par an entre 2017 et 2023, contre 0,52 % dans le département et 0,39 % en France. Les indicateurs cités proviennent de sources aux millésimes différents (recensement et Filosofi 2023, Caf décembre 2024) et ne décrivent pas une situation simultanée. Les écarts défavorables au département se concentrent sur la pauvreté, le logement et la structure familiale.</a:t>
            </a:r>
            <a:endParaRPr lang="en-US" sz="1250" dirty="0"/>
          </a:p>
          <a:p>
            <a:pPr indent="0" marL="0">
              <a:spcAft>
                <a:spcPts val="800"/>
              </a:spcAft>
              <a:buNone/>
            </a:pPr>
            <a:r>
              <a:rPr lang="en-US" sz="1250" dirty="0">
                <a:solidFill>
                  <a:srgbClr val="1C252E"/>
                </a:solidFill>
                <a:latin typeface="Calibri" pitchFamily="34" charset="0"/>
                <a:ea typeface="Calibri" pitchFamily="34" charset="-122"/>
                <a:cs typeface="Calibri" pitchFamily="34" charset="-120"/>
              </a:rPr>
              <a:t>Pauvreté et minima sociaux : le taux de pauvreté atteint 28,1 % en 2023 (Filosofi), contre 20,3 % dans le département et 15,9 % en France métropolitaine. En décembre 2024, 11,1 % de la population est couverte par le RSA, contre 7,3 % dans le département et 5,4 % en France.</a:t>
            </a:r>
            <a:endParaRPr lang="en-US" sz="1250" dirty="0"/>
          </a:p>
          <a:p>
            <a:pPr indent="0" marL="0">
              <a:spcAft>
                <a:spcPts val="800"/>
              </a:spcAft>
              <a:buNone/>
            </a:pPr>
            <a:r>
              <a:rPr lang="en-US" sz="1250" dirty="0">
                <a:solidFill>
                  <a:srgbClr val="1C252E"/>
                </a:solidFill>
                <a:latin typeface="Calibri" pitchFamily="34" charset="0"/>
                <a:ea typeface="Calibri" pitchFamily="34" charset="-122"/>
                <a:cs typeface="Calibri" pitchFamily="34" charset="-120"/>
              </a:rPr>
              <a:t>Logement : 17,7 % des résidences principales sont suroccupées en 2023, contre 12,6 % dans le département et 9,6 % en France. La part de la population couverte par une aide au logement s'élève à 27,8 % en décembre 2024, contre 20,3 % dans le département et 16,0 % en France.</a:t>
            </a:r>
            <a:endParaRPr lang="en-US" sz="1250" dirty="0"/>
          </a:p>
          <a:p>
            <a:pPr indent="0" marL="0">
              <a:spcAft>
                <a:spcPts val="800"/>
              </a:spcAft>
              <a:buNone/>
            </a:pPr>
            <a:r>
              <a:rPr lang="en-US" sz="1250" dirty="0">
                <a:solidFill>
                  <a:srgbClr val="1C252E"/>
                </a:solidFill>
                <a:latin typeface="Calibri" pitchFamily="34" charset="0"/>
                <a:ea typeface="Calibri" pitchFamily="34" charset="-122"/>
                <a:cs typeface="Calibri" pitchFamily="34" charset="-120"/>
              </a:rPr>
              <a:t>Familles monoparentales et personnes seules : les familles monoparentales représentent 25,1 % des familles en 2023, contre 20,8 % dans le département et 17,5 % en France. La part des ménages d'une seule personne est de 44,9 %, contre 40,1 % dans le département et 39,1 % en France.</a:t>
            </a:r>
            <a:endParaRPr lang="en-US" sz="1250" dirty="0"/>
          </a:p>
        </p:txBody>
      </p:sp>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Démographie</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Sources : INSEE, Recensement de la population (2023) ; INSEE, Recensement de la population (2017-2023)</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949440" cy="914400"/>
        </p:xfrm>
        <a:graphic>
          <a:graphicData uri="http://schemas.openxmlformats.org/drawingml/2006/table">
            <a:tbl>
              <a:tblPr/>
              <a:tblGrid>
                <a:gridCol w="2779776"/>
                <a:gridCol w="833933"/>
                <a:gridCol w="764438"/>
                <a:gridCol w="764438"/>
                <a:gridCol w="764438"/>
                <a:gridCol w="1042416"/>
              </a:tblGrid>
              <a:tr h="274320">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Indicateur</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Dép.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France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Écart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Évolution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Population municipale (hab.)</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886 040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+2,6 %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Évolution annuelle moyenne de la population (% par an)</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0,4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−0,1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moins de 20 ans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23,6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23,2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+0,7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−1,0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65 ans ou plus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19,5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21,2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21,2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−1,7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+0,5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80 ans ou plus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6,0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−0,3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−0,3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Indice de vieillissement (pour 100)</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83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93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91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−10,6 %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+7,2 %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graphicFrame>
        <p:nvGraphicFramePr>
          <p:cNvPr id="8" name="Chart 0" descr=""/>
          <p:cNvGraphicFramePr/>
          <p:nvPr/>
        </p:nvGraphicFramePr>
        <p:xfrm>
          <a:off x="7589520" y="1280160"/>
          <a:ext cx="4142232" cy="493776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Ménages et familles</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Sources : INSEE, Recensement de la population (2023)</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949440" cy="914400"/>
        </p:xfrm>
        <a:graphic>
          <a:graphicData uri="http://schemas.openxmlformats.org/drawingml/2006/table">
            <a:tbl>
              <a:tblPr/>
              <a:tblGrid>
                <a:gridCol w="2779776"/>
                <a:gridCol w="833933"/>
                <a:gridCol w="764438"/>
                <a:gridCol w="764438"/>
                <a:gridCol w="764438"/>
                <a:gridCol w="1042416"/>
              </a:tblGrid>
              <a:tr h="274320">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Indicateur</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Dép.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France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Écart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Évolution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Taille moyenne des ménages (pers.)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2,07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2,13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2,14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−2,7 %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ménages d'une seule personne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44,9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40,1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39,1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+4,7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+2,7 pts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80 ans ou plus vivant seuls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51,6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47,8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48,4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−0,4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65 ans ou plus vivant seuls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41,4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35,9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34,4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+5,4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+0,8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familles monoparentales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25,1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20,8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17,5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+4,3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+0,9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familles de trois enfants ou plus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11,1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8,8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8,9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+2,3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−0,1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graphicFrame>
        <p:nvGraphicFramePr>
          <p:cNvPr id="8" name="Chart 0" descr=""/>
          <p:cNvGraphicFramePr/>
          <p:nvPr/>
        </p:nvGraphicFramePr>
        <p:xfrm>
          <a:off x="7589520" y="1280160"/>
          <a:ext cx="4142232" cy="493776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Jeunesse et formation</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Sources : INSEE, Recensement de la population (2023)</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949440" cy="914400"/>
        </p:xfrm>
        <a:graphic>
          <a:graphicData uri="http://schemas.openxmlformats.org/drawingml/2006/table">
            <a:tbl>
              <a:tblPr/>
              <a:tblGrid>
                <a:gridCol w="2779776"/>
                <a:gridCol w="833933"/>
                <a:gridCol w="764438"/>
                <a:gridCol w="764438"/>
                <a:gridCol w="764438"/>
                <a:gridCol w="1042416"/>
              </a:tblGrid>
              <a:tr h="274320">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Indicateur</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Dép.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France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Écart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Évolution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15-24 ans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12,9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12,0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11,9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+1,0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0,0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Taux de scolarisation des 18-24 ans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60,8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56,3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51,6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+4,5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+0,3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Taux de chômage des 15-24 ans (au sens du recensement)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24,1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+1,1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−9,2 pts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non-diplômés parmi les 15 ans ou plus non scolarisés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22,3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19,8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19,4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+2,4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−3,6 pts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diplômés de l'enseignement supérieur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36,5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36,6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34,0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−0,1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+4,0 pts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graphicFrame>
        <p:nvGraphicFramePr>
          <p:cNvPr id="8" name="Chart 0" descr=""/>
          <p:cNvGraphicFramePr/>
          <p:nvPr/>
        </p:nvGraphicFramePr>
        <p:xfrm>
          <a:off x="7589520" y="1280160"/>
          <a:ext cx="4142232" cy="493776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Revenus et pauvreté</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Sources : INSEE, Filosofi (2023)</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949440" cy="914400"/>
        </p:xfrm>
        <a:graphic>
          <a:graphicData uri="http://schemas.openxmlformats.org/drawingml/2006/table">
            <a:tbl>
              <a:tblPr/>
              <a:tblGrid>
                <a:gridCol w="2779776"/>
                <a:gridCol w="833933"/>
                <a:gridCol w="764438"/>
                <a:gridCol w="764438"/>
                <a:gridCol w="764438"/>
                <a:gridCol w="1042416"/>
              </a:tblGrid>
              <a:tr h="274320">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Indicateur</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Dép.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France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Écart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Évolution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Niveau de vie médian (€ par an)</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22 860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25 610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25 920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−10,7 %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Taux de pauvreté (seuil de 60 %)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28,1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20,3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15,9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+7,8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Rapport interdécile (D9/D1)</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Indisponible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graphicFrame>
        <p:nvGraphicFramePr>
          <p:cNvPr id="8" name="Chart 0" descr=""/>
          <p:cNvGraphicFramePr/>
          <p:nvPr/>
        </p:nvGraphicFramePr>
        <p:xfrm>
          <a:off x="7589520" y="1280160"/>
          <a:ext cx="4142232" cy="493776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Prestations sociales</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Sources : Cnaf, data.caf.fr (décembre 2024) ; Cnaf, data.caf.fr (décembre 2024 (population 2023)) ; Cnaf, data.caf.fr (quotient familial) (décembre 2024) ; Cnaf, data.caf.fr (AAH) (décembre 2024 (population 2023))</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949440" cy="914400"/>
        </p:xfrm>
        <a:graphic>
          <a:graphicData uri="http://schemas.openxmlformats.org/drawingml/2006/table">
            <a:tbl>
              <a:tblPr/>
              <a:tblGrid>
                <a:gridCol w="2779776"/>
                <a:gridCol w="833933"/>
                <a:gridCol w="764438"/>
                <a:gridCol w="764438"/>
                <a:gridCol w="764438"/>
                <a:gridCol w="1042416"/>
              </a:tblGrid>
              <a:tr h="274320">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Indicateur</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Dép.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France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Écart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Évolution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Foyers allocataires de la Caf (foyers)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232 050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−2,6 % depuis 2020</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 la population couverte par la Caf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56,4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50,8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47,1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+5,6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foyers allocataires à bas quotient familial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25,2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21,2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18,5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+4,0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Foyers allocataires du RSA (foyers)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43 435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−18,2 % depuis 2020</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 la population couverte par le RSA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11,1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Bénéficiaires de l'AAH pour 100 habitants de 20 à 64 ans (pour 100)</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Indisponible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Foyers allocataires de la prime d'activité (foyers)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78 430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+7,0 % depuis 2020</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 la population couverte par la prime d'activité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17,3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14,8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13,1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Foyers allocataires d'une aide au logement (foyers)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123 880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−12,1 % depuis 2020</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 la population couverte par une aide au logement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27,8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20,3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16,0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+7,6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graphicFrame>
        <p:nvGraphicFramePr>
          <p:cNvPr id="8" name="Chart 0" descr=""/>
          <p:cNvGraphicFramePr/>
          <p:nvPr/>
        </p:nvGraphicFramePr>
        <p:xfrm>
          <a:off x="7589520" y="1280160"/>
          <a:ext cx="4142232" cy="493776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Emploi</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Sources : INSEE, Recensement de la population (2023) ; Dares, France Travail (STMT) (4e trimestre 2024) ; Dares, France Travail (STMT) (4e trimestre 2024 (population 2023))</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949440" cy="914400"/>
        </p:xfrm>
        <a:graphic>
          <a:graphicData uri="http://schemas.openxmlformats.org/drawingml/2006/table">
            <a:tbl>
              <a:tblPr/>
              <a:tblGrid>
                <a:gridCol w="2779776"/>
                <a:gridCol w="833933"/>
                <a:gridCol w="764438"/>
                <a:gridCol w="764438"/>
                <a:gridCol w="764438"/>
                <a:gridCol w="1042416"/>
              </a:tblGrid>
              <a:tr h="274320">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Indicateur</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Dép.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France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Écart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Évolution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Taux de chômage des 15-64 ans (au sens du recensement)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13,5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11,6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11,4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+1,9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−4,2 pts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Taux d'activité des 15-64 ans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68,1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72,3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75,6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−4,2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+1,4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Taux d'emploi des 15-64 ans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59,0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63,9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66,9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−5,0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+4,1 pts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salariés en contrat court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16,5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14,8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15,5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+1,8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+0,9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salariés à temps partiel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15,8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15,4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15,7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+0,4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−2,2 pts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ouvriers et employés parmi les 15 ans ou plus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23,9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24,0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26,6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−0,1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−1,2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Demandeurs d'emploi inscrits (catégories A, B, C) (inscrits)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94 320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−3,2 % depuis 2019</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Demandeurs d'emploi (A, B, C) pour 100 habitants de 15 à 64 ans (pour 100)</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16,9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14,9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13,2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+1,9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moins de 25 ans parmi les demandeurs d'emploi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11,8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12,5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13,6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−0,8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+0,4 pt depuis 2019</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50 ans ou plus parmi les demandeurs d'emploi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24,8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26,6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27,0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−1,8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−0,4 pt depuis 2019</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graphicFrame>
        <p:nvGraphicFramePr>
          <p:cNvPr id="8" name="Chart 0" descr=""/>
          <p:cNvGraphicFramePr/>
          <p:nvPr/>
        </p:nvGraphicFramePr>
        <p:xfrm>
          <a:off x="7589520" y="1280160"/>
          <a:ext cx="4142232" cy="493776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Logement</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Sources : INSEE, Recensement de la population (2023)</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949440" cy="914400"/>
        </p:xfrm>
        <a:graphic>
          <a:graphicData uri="http://schemas.openxmlformats.org/drawingml/2006/table">
            <a:tbl>
              <a:tblPr/>
              <a:tblGrid>
                <a:gridCol w="2779776"/>
                <a:gridCol w="833933"/>
                <a:gridCol w="764438"/>
                <a:gridCol w="764438"/>
                <a:gridCol w="764438"/>
                <a:gridCol w="1042416"/>
              </a:tblGrid>
              <a:tr h="274320">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Indicateur</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Dép.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France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Écart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Évolution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ménages locataires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54,7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46,7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40,3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+8,1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+0,9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ménages locataires du parc social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15,8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15,1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14,6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+0,7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−0,3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résidences principales suroccupées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17,7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12,6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9,6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+5,1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−0,3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logements vacants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7,6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+0,5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−0,5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ménages sans voiture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33,1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21,1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18,8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+12,0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+0,2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Part des habitants arrivés d'une autre commune depuis moins d'un an (%)</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−1,6 pt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−0,5 pt depuis 2017</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Logements locatifs sociaux (RPLS) (logements)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Indisponible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graphicFrame>
        <p:nvGraphicFramePr>
          <p:cNvPr id="8" name="Chart 0" descr=""/>
          <p:cNvGraphicFramePr/>
          <p:nvPr/>
        </p:nvGraphicFramePr>
        <p:xfrm>
          <a:off x="7589520" y="1280160"/>
          <a:ext cx="4142232" cy="493776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Santé et accès aux services</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Sources : INSEE, Base permanente des équipements (2025 (population 2023)) ; DREES, APL (2024) ; FINESS (2026 (population 2023)) ; Cnaf, data.caf.fr (petite enfance) (2023) ; INSEE, Recensement (IRIS) (2022) ; Cnaf, data.caf.fr (petite enfance) (places 2023, enfants 2022)</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74552" cy="914400"/>
        </p:xfrm>
        <a:graphic>
          <a:graphicData uri="http://schemas.openxmlformats.org/drawingml/2006/table">
            <a:tbl>
              <a:tblPr/>
              <a:tblGrid>
                <a:gridCol w="4509821"/>
                <a:gridCol w="1352946"/>
                <a:gridCol w="1240201"/>
                <a:gridCol w="1240201"/>
                <a:gridCol w="1240201"/>
                <a:gridCol w="1691183"/>
              </a:tblGrid>
              <a:tr h="274320">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Indicateur</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Dép.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France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Écart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Évolution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Médecins généralistes pour 10 000 habitants (pour 10 000 hab.)</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14,6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12,8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9,0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+13,9 %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Accessibilité aux médecins généralistes (APL) (consultations par hab. et par an)</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+13,0 %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+0,7 % depuis 2022</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Infirmiers libéraux pour 10 000 habitants (pour 10 000 hab.)</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30,4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27,6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15,1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+10,2 %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Chirurgiens-dentistes pour 10 000 habitants (pour 10 000 hab.)</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10,0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9,1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+10,2 %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Pharmacies pour 10 000 habitants (pour 10 000 hab.)</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4,0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+14,4 %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EHPAD pour 1 000 habitants de 80 ans ou plus (pour 1 000 hab. de 80 ans ou plus)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1,20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1,45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1,77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−17,0 %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Taux de couverture de l'accueil du jeune enfant (places pour 100 enfants)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42,8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50,6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60,9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−7,8 pts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Enfants de moins de 3 ans (enfants)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30 764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Places d'accueil formel du jeune enfant (places)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15 411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74320">
                <a:tc>
                  <a:txBody>
                    <a:bodyPr/>
                    <a:lstStyle/>
                    <a:p>
                      <a:pPr indent="0" marL="0">
                        <a:buNone/>
                      </a:pPr>
                      <a:r>
                        <a:rPr lang="en-US" sz="950" dirty="0">
                          <a:solidFill>
                            <a:srgbClr val="1C252E"/>
                          </a:solidFill>
                          <a:latin typeface="Calibri" pitchFamily="34" charset="0"/>
                          <a:ea typeface="Calibri" pitchFamily="34" charset="-122"/>
                          <a:cs typeface="Calibri" pitchFamily="34" charset="-120"/>
                        </a:rPr>
                        <a:t>Enfants de moins de 3 ans sans place d'accueil formel (estimation) (enfants)</a:t>
                      </a:r>
                      <a:endParaRPr lang="en-US" sz="9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15 353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850" dirty="0">
                          <a:solidFill>
                            <a:srgbClr val="637381"/>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Quartiers de Marseille</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393 IRIS — les 14 premiers par taux de pauvreté. INSEE, Filosofi (IRIS) (2021) ; INSEE, Recensement (IRIS) (2022) ; Cnaf, data.caf.fr (IRIS) (décembre 2024 (population 2022))</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74552" cy="914400"/>
        </p:xfrm>
        <a:graphic>
          <a:graphicData uri="http://schemas.openxmlformats.org/drawingml/2006/table">
            <a:tbl>
              <a:tblPr/>
              <a:tblGrid>
                <a:gridCol w="3382366"/>
                <a:gridCol w="1578437"/>
                <a:gridCol w="1578437"/>
                <a:gridCol w="1578437"/>
                <a:gridCol w="1578437"/>
                <a:gridCol w="1578437"/>
              </a:tblGrid>
              <a:tr h="283464">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Quartier (IRIS)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Taux de pauvreté (seuil de 60 %)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Taux de chômage des 15-64 ans (au sens du recensement)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Part des familles monoparentales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Part de la population couverte par le RSA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Part des non-diplômés parmi les 15 ans ou plus non scolarisés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Zoccolat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69,0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28,4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24,8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23,5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46,7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Pyat Auphan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67,0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24,7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30,4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18,4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40,0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Centre Urbain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67,0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17,8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29,9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42,7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Montolieu</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65,0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17,2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28,5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37,6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Églantines-Rosiers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65,0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8,0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56,1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97,2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44,1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La Castellane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65,0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14,1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37,9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29,5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46,9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Thubaneau</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18,6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33,2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18,9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34,7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Camille Pelletan</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18,5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33,3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24,3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Picon-Font Vert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31,9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64,5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32,7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42,7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H.L.M. Aygalades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27,8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50,8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34,1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42,1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Le Racati</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61,0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19,8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14,6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50,9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Saint-Paul Corot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61,0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41,9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34,7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20,2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56,9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Gare de l'Est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59,0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30,9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37,1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17,1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30,9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Fonscolombes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59,0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19,5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36,2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283464">
                <a:tc>
                  <a:txBody>
                    <a:bodyPr/>
                    <a:lstStyle/>
                    <a:p>
                      <a:pPr indent="0" marL="0">
                        <a:buNone/>
                      </a:pPr>
                      <a:r>
                        <a:rPr lang="en-US" sz="1000" b="1" dirty="0">
                          <a:solidFill>
                            <a:srgbClr val="1C252E"/>
                          </a:solidFill>
                          <a:latin typeface="Calibri" pitchFamily="34" charset="0"/>
                          <a:ea typeface="Calibri" pitchFamily="34" charset="-122"/>
                          <a:cs typeface="Calibri" pitchFamily="34" charset="-120"/>
                        </a:rPr>
                        <a:t>Ensemble de 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n. d.</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14,0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25,2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11,2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22,6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Quartiers prioritaires de la politique de la ville</a:t>
            </a:r>
            <a:endParaRPr lang="en-US" sz="2400" dirty="0"/>
          </a:p>
        </p:txBody>
      </p:sp>
      <p:sp>
        <p:nvSpPr>
          <p:cNvPr id="3" name="Text 1"/>
          <p:cNvSpPr/>
          <p:nvPr/>
        </p:nvSpPr>
        <p:spPr>
          <a:xfrm>
            <a:off x="457200" y="777240"/>
            <a:ext cx="10360152" cy="320040"/>
          </a:xfrm>
          <a:prstGeom prst="rect">
            <a:avLst/>
          </a:prstGeom>
          <a:noFill/>
          <a:ln/>
        </p:spPr>
        <p:txBody>
          <a:bodyPr wrap="square" rtlCol="0" anchor="ctr"/>
          <a:lstStyle/>
          <a:p>
            <a:pPr indent="0" marL="0">
              <a:buNone/>
            </a:pPr>
            <a:r>
              <a:rPr lang="en-US" sz="1200" dirty="0">
                <a:solidFill>
                  <a:srgbClr val="637381"/>
                </a:solidFill>
                <a:latin typeface="Calibri" pitchFamily="34" charset="0"/>
                <a:ea typeface="Calibri" pitchFamily="34" charset="-122"/>
                <a:cs typeface="Calibri" pitchFamily="34" charset="-120"/>
              </a:rPr>
              <a:t>Cnaf, data.caf.fr (QPV), décembre 2024. * Quartier à cheval sur plusieurs communes : partie située dans la commune.</a:t>
            </a:r>
            <a:endParaRPr lang="en-US" sz="1200" dirty="0"/>
          </a:p>
        </p:txBody>
      </p:sp>
      <p:sp>
        <p:nvSpPr>
          <p:cNvPr id="4" name="Shape 2"/>
          <p:cNvSpPr/>
          <p:nvPr/>
        </p:nvSpPr>
        <p:spPr>
          <a:xfrm>
            <a:off x="457200" y="1115568"/>
            <a:ext cx="11274552" cy="0"/>
          </a:xfrm>
          <a:prstGeom prst="line">
            <a:avLst/>
          </a:prstGeom>
          <a:noFill/>
          <a:ln w="15875">
            <a:solidFill>
              <a:srgbClr val="C8A96E"/>
            </a:solidFill>
            <a:prstDash val="solid"/>
          </a:ln>
        </p:spPr>
      </p:sp>
      <p:pic>
        <p:nvPicPr>
          <p:cNvPr id="5"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6" name="Text 3"/>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74552" cy="914400"/>
        </p:xfrm>
        <a:graphic>
          <a:graphicData uri="http://schemas.openxmlformats.org/drawingml/2006/table">
            <a:tbl>
              <a:tblPr/>
              <a:tblGrid>
                <a:gridCol w="3156875"/>
                <a:gridCol w="1352946"/>
                <a:gridCol w="1352946"/>
                <a:gridCol w="1352946"/>
                <a:gridCol w="1352946"/>
                <a:gridCol w="1352946"/>
                <a:gridCol w="1352946"/>
              </a:tblGrid>
              <a:tr h="310896">
                <a:tc>
                  <a:txBody>
                    <a:bodyPr/>
                    <a:lstStyle/>
                    <a:p>
                      <a:pPr algn="l" indent="0" marL="0">
                        <a:buNone/>
                      </a:pPr>
                      <a:r>
                        <a:rPr lang="en-US" sz="1000" b="1" dirty="0">
                          <a:solidFill>
                            <a:srgbClr val="637381"/>
                          </a:solidFill>
                          <a:latin typeface="Calibri" pitchFamily="34" charset="0"/>
                          <a:ea typeface="Calibri" pitchFamily="34" charset="-122"/>
                          <a:cs typeface="Calibri" pitchFamily="34" charset="-120"/>
                        </a:rPr>
                        <a:t>Quartier prioritaire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Foyers allocataires de la Caf</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Personnes couvertes par la Caf</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Part des foyers allocataires percevant le RSA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Part des foyers allocataires percevant la prime d'activité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Part des foyers allocataires percevant une aide au logement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c>
                  <a:txBody>
                    <a:bodyPr/>
                    <a:lstStyle/>
                    <a:p>
                      <a:pPr algn="r" indent="0" marL="0">
                        <a:buNone/>
                      </a:pPr>
                      <a:r>
                        <a:rPr lang="en-US" sz="1000" b="1" dirty="0">
                          <a:solidFill>
                            <a:srgbClr val="637381"/>
                          </a:solidFill>
                          <a:latin typeface="Calibri" pitchFamily="34" charset="0"/>
                          <a:ea typeface="Calibri" pitchFamily="34" charset="-122"/>
                          <a:cs typeface="Calibri" pitchFamily="34" charset="-120"/>
                        </a:rPr>
                        <a:t>Part des foyers allocataires à bas quotient familial (%)</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solidFill>
                      <a:srgbClr val="F4F6F8"/>
                    </a:solidFill>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Saint Henri</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600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1 350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37,5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65,8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23,7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La Viste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1 240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2 950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28,2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67,7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29,4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Château Saint Loup</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1 055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36,1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62,8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26,5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La Capelette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740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1 370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17,6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37,8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64,9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29,6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Centre Ville 1er et 2e Arrondissements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15 035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24 930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31,6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64,4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Canet Arnavaux Jean Jaurès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3 105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7 885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34,3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35,3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66,8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29,3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Centre Ville 3e Arrondissement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19 085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38 570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33,1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65,9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32,6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La Cravache Le Trioulet</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515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1 160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40,8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60,2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26,9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La Cayolle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725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1 710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22,8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34,5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54,5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27,5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La Sauvagère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705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1 710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27,0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38,3</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63,1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24,2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Benza</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445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1 095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27,0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40,5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49,4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24,1</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Saint Thys</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525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1 280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36,2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70,5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Air Bel</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1 545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3 755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38,8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58,6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29,2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dirty="0">
                          <a:solidFill>
                            <a:srgbClr val="1C252E"/>
                          </a:solidFill>
                          <a:latin typeface="Calibri" pitchFamily="34" charset="0"/>
                          <a:ea typeface="Calibri" pitchFamily="34" charset="-122"/>
                          <a:cs typeface="Calibri" pitchFamily="34" charset="-120"/>
                        </a:rPr>
                        <a:t>La Rouguière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660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1 445</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25,8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37,9</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66,7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dirty="0">
                          <a:solidFill>
                            <a:srgbClr val="1C252E"/>
                          </a:solidFill>
                          <a:latin typeface="Calibri" pitchFamily="34" charset="0"/>
                          <a:ea typeface="Calibri" pitchFamily="34" charset="-122"/>
                          <a:cs typeface="Calibri" pitchFamily="34" charset="-120"/>
                        </a:rPr>
                        <a:t>27,6</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r h="310896">
                <a:tc>
                  <a:txBody>
                    <a:bodyPr/>
                    <a:lstStyle/>
                    <a:p>
                      <a:pPr indent="0" marL="0">
                        <a:buNone/>
                      </a:pPr>
                      <a:r>
                        <a:rPr lang="en-US" sz="1000" b="1" dirty="0">
                          <a:solidFill>
                            <a:srgbClr val="1C252E"/>
                          </a:solidFill>
                          <a:latin typeface="Calibri" pitchFamily="34" charset="0"/>
                          <a:ea typeface="Calibri" pitchFamily="34" charset="-122"/>
                          <a:cs typeface="Calibri" pitchFamily="34" charset="-120"/>
                        </a:rPr>
                        <a:t>Ensemble de Marseille</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232 050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499 530</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18,7</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33,8</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53,4</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c>
                  <a:txBody>
                    <a:bodyPr/>
                    <a:lstStyle/>
                    <a:p>
                      <a:pPr algn="r" indent="0" marL="0">
                        <a:buNone/>
                      </a:pPr>
                      <a:r>
                        <a:rPr lang="en-US" sz="1000" b="1" dirty="0">
                          <a:solidFill>
                            <a:srgbClr val="0C4349"/>
                          </a:solidFill>
                          <a:latin typeface="Calibri" pitchFamily="34" charset="0"/>
                          <a:ea typeface="Calibri" pitchFamily="34" charset="-122"/>
                          <a:cs typeface="Calibri" pitchFamily="34" charset="-120"/>
                        </a:rPr>
                        <a:t>25,2</a:t>
                      </a:r>
                      <a:endParaRPr lang="en-US" sz="1000" dirty="0">
                        <a:latin typeface="Calibri" charset="0"/>
                        <a:ea typeface="Calibri" charset="0"/>
                        <a:cs typeface="Calibri" charset="0"/>
                      </a:endParaRPr>
                    </a:p>
                  </a:txBody>
                  <a:tcPr marL="91440" marR="91440" marT="45720" marB="45720" anchor="ctr">
                    <a:lnL w="6350" cap="flat" cmpd="sng" algn="ctr">
                      <a:solidFill>
                        <a:srgbClr val="DFE3E8"/>
                      </a:solidFill>
                      <a:prstDash val="solid"/>
                      <a:round/>
                      <a:headEnd type="none" w="med" len="med"/>
                      <a:tailEnd type="none" w="med" len="med"/>
                    </a:lnL>
                    <a:lnR w="6350" cap="flat" cmpd="sng" algn="ctr">
                      <a:solidFill>
                        <a:srgbClr val="DFE3E8"/>
                      </a:solidFill>
                      <a:prstDash val="solid"/>
                      <a:round/>
                      <a:headEnd type="none" w="med" len="med"/>
                      <a:tailEnd type="none" w="med" len="med"/>
                    </a:lnR>
                    <a:lnT w="6350" cap="flat" cmpd="sng" algn="ctr">
                      <a:solidFill>
                        <a:srgbClr val="DFE3E8"/>
                      </a:solidFill>
                      <a:prstDash val="solid"/>
                      <a:round/>
                      <a:headEnd type="none" w="med" len="med"/>
                      <a:tailEnd type="none" w="med" len="med"/>
                    </a:lnT>
                    <a:lnB w="6350" cap="flat" cmpd="sng" algn="ctr">
                      <a:solidFill>
                        <a:srgbClr val="DFE3E8"/>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10360152" cy="548640"/>
          </a:xfrm>
          <a:prstGeom prst="rect">
            <a:avLst/>
          </a:prstGeom>
          <a:noFill/>
          <a:ln/>
        </p:spPr>
        <p:txBody>
          <a:bodyPr wrap="square" rtlCol="0" anchor="ctr"/>
          <a:lstStyle/>
          <a:p>
            <a:pPr indent="0" marL="0">
              <a:buNone/>
            </a:pPr>
            <a:r>
              <a:rPr lang="en-US" sz="2400" b="1" dirty="0">
                <a:solidFill>
                  <a:srgbClr val="0C4349"/>
                </a:solidFill>
                <a:latin typeface="Calibri" pitchFamily="34" charset="0"/>
                <a:ea typeface="Calibri" pitchFamily="34" charset="-122"/>
                <a:cs typeface="Calibri" pitchFamily="34" charset="-120"/>
              </a:rPr>
              <a:t>Sources et méthode</a:t>
            </a:r>
            <a:endParaRPr lang="en-US" sz="2400" dirty="0"/>
          </a:p>
        </p:txBody>
      </p:sp>
      <p:sp>
        <p:nvSpPr>
          <p:cNvPr id="3" name="Shape 1"/>
          <p:cNvSpPr/>
          <p:nvPr/>
        </p:nvSpPr>
        <p:spPr>
          <a:xfrm>
            <a:off x="457200" y="1115568"/>
            <a:ext cx="11274552" cy="0"/>
          </a:xfrm>
          <a:prstGeom prst="line">
            <a:avLst/>
          </a:prstGeom>
          <a:noFill/>
          <a:ln w="15875">
            <a:solidFill>
              <a:srgbClr val="C8A96E"/>
            </a:solidFill>
            <a:prstDash val="solid"/>
          </a:ln>
        </p:spPr>
      </p:sp>
      <p:pic>
        <p:nvPicPr>
          <p:cNvPr id="4" name="Image 0" descr="preencoded.png">    </p:cNvPr>
          <p:cNvPicPr>
            <a:picLocks noChangeAspect="1"/>
          </p:cNvPicPr>
          <p:nvPr/>
        </p:nvPicPr>
        <p:blipFill>
          <a:blip r:embed="rId1"/>
          <a:stretch>
            <a:fillRect/>
          </a:stretch>
        </p:blipFill>
        <p:spPr>
          <a:xfrm>
            <a:off x="11137392" y="201168"/>
            <a:ext cx="640080" cy="640080"/>
          </a:xfrm>
          <a:prstGeom prst="rect">
            <a:avLst/>
          </a:prstGeom>
        </p:spPr>
      </p:pic>
      <p:sp>
        <p:nvSpPr>
          <p:cNvPr id="5" name="Text 2"/>
          <p:cNvSpPr/>
          <p:nvPr/>
        </p:nvSpPr>
        <p:spPr>
          <a:xfrm>
            <a:off x="457200" y="6446520"/>
            <a:ext cx="10360152" cy="274320"/>
          </a:xfrm>
          <a:prstGeom prst="rect">
            <a:avLst/>
          </a:prstGeom>
          <a:noFill/>
          <a:ln/>
        </p:spPr>
        <p:txBody>
          <a:bodyPr wrap="square" rtlCol="0" anchor="ctr"/>
          <a:lstStyle/>
          <a:p>
            <a:pPr indent="0" marL="0">
              <a:buNone/>
            </a:pPr>
            <a:r>
              <a:rPr lang="en-US" sz="900" dirty="0">
                <a:solidFill>
                  <a:srgbClr val="637381"/>
                </a:solidFill>
                <a:latin typeface="Calibri" pitchFamily="34" charset="0"/>
                <a:ea typeface="Calibri" pitchFamily="34" charset="-122"/>
                <a:cs typeface="Calibri" pitchFamily="34" charset="-120"/>
              </a:rPr>
              <a:t>Portrait social de territoire — Marseille — document de travail</a:t>
            </a:r>
            <a:endParaRPr lang="en-US" sz="900" dirty="0"/>
          </a:p>
        </p:txBody>
      </p:sp>
      <p:sp>
        <p:nvSpPr>
          <p:cNvPr id="6" name="Text 3"/>
          <p:cNvSpPr/>
          <p:nvPr/>
        </p:nvSpPr>
        <p:spPr>
          <a:xfrm>
            <a:off x="457200" y="1325880"/>
            <a:ext cx="11274552" cy="4937760"/>
          </a:xfrm>
          <a:prstGeom prst="rect">
            <a:avLst/>
          </a:prstGeom>
          <a:noFill/>
          <a:ln/>
        </p:spPr>
        <p:txBody>
          <a:bodyPr wrap="square" rtlCol="0" anchor="t">
            <a:normAutofit/>
          </a:bodyPr>
          <a:lstStyle/>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API Découpage administratif — COG en vigueur à la date de téléchargement ; populations municipales 2023.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INSEE, Base du dossier complet — RP 2023 (exploitations principale et complémentaire), géographie au 01/01/2026 ; évolutions : RP 2012 et 2017 ; séries longues aux neuf recensements de 1968 à 2023 (population, résidences principales et population des ménages, logements par catégorie, naissances et décès entre deux recensements).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INSEE, Base permanente des équipements (via la Base du dossier complet) — BPE 2025.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INSEE, Filosofi (Fichier localisé social et fiscal) — 2023 (non comparable aux millésimes 2012-2021 : rupture de série).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INSEE, Projections de population 2018-2070 (Omphale 2022), scénario central — Projections 2018-2070, base recensement 2018.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DREES, Accessibilité potentielle localisée (APL) aux médecins généralistes — 2024 ; évolutions : 2022 et 2023.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FINESS, Fichier national des établissements sanitaires et sociaux — mai 2026.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Cnaf, Allocataires des Caf par prestation (data.caf.fr) — Décembre 2024 (effectifs arrondis à 5) ; évolutions : décembre 2020 à 2023.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Dares / France Travail, Inscrits à France Travail — données communales — 4e trimestre 2024 (moyenne trimestrielle, données brutes arrondies à 5) ; évolutions : 4es trimestres depuis 2015.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INSEE, Recensement de la population — bases infracommunales (IRIS) — RP 2022, géographie au 01/01/2024 ; évolutions : RP 2017.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INSEE, Filosofi — revenus disponibles par IRIS — 2021 (ancienne série : non comparable aux valeurs communales 2023).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Cnaf, Allocataires des Caf par IRIS (data.caf.fr) — Décembre 2024 (effectifs arrondis à 5).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Cnaf, Allocataires des Caf par quartier prioritaire (data.caf.fr) — Décembre 2024, quartiers prioritaires 2024.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Cnaf, Allocataires selon le quotient familial (data.caf.fr) — Décembre 2024 (effectifs arrondis à 5).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Cnaf, Taux de couverture de l'accueil du jeune enfant (data.caf.fr) — 2023.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Cnaf, Allocataires de l'AAH par département (data.caf.fr) — Décembre 2024.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ANCT, Périmètres des quartiers prioritaires de la politique de la ville 2024 — 2024. Licence Ouverte 2.0 (Etalab).</a:t>
            </a:r>
            <a:endParaRPr lang="en-US" sz="1050" dirty="0"/>
          </a:p>
          <a:p>
            <a:pPr marL="342900" indent="-342900">
              <a:spcAft>
                <a:spcPts val="500"/>
              </a:spcAft>
              <a:buSzPct val="100000"/>
              <a:buChar char="•"/>
            </a:pPr>
            <a:r>
              <a:rPr lang="en-US" sz="1050" dirty="0">
                <a:solidFill>
                  <a:srgbClr val="1C252E"/>
                </a:solidFill>
                <a:latin typeface="Calibri" pitchFamily="34" charset="0"/>
                <a:ea typeface="Calibri" pitchFamily="34" charset="-122"/>
                <a:cs typeface="Calibri" pitchFamily="34" charset="-120"/>
              </a:rPr>
              <a:t>INSEE / IGN, Contours IRIS (via Opendatasoft, georef-france-iris) — 2024. Licence Ouverte 2.0 (Etalab).</a:t>
            </a:r>
            <a:endParaRPr lang="en-US" sz="1050" dirty="0"/>
          </a:p>
          <a:p>
            <a:pPr indent="0" marL="0">
              <a:spcAft>
                <a:spcPts val="500"/>
              </a:spcAft>
              <a:buNone/>
            </a:pPr>
            <a:r>
              <a:rPr lang="en-US" sz="1050" dirty="0">
                <a:solidFill>
                  <a:srgbClr val="637381"/>
                </a:solidFill>
                <a:latin typeface="Calibri" pitchFamily="34" charset="0"/>
                <a:ea typeface="Calibri" pitchFamily="34" charset="-122"/>
                <a:cs typeface="Calibri" pitchFamily="34" charset="-120"/>
              </a:rPr>
              <a:t>Aucune donnée n'est estimée ni extrapolée : une valeur non diffusée ou couverte par le secret statistique est signalée comme telle. Les millésimes diffèrent selon les sources.</a:t>
            </a:r>
            <a:endParaRPr lang="en-US" sz="1050" dirty="0"/>
          </a:p>
        </p:txBody>
      </p:sp>
      <p:sp>
        <p:nvSpPr>
          <p:cNvPr id="25" name="Slide Number Placeholder 0"/>
          <p:cNvSpPr>
            <a:spLocks noGrp="1"/>
          </p:cNvSpPr>
          <p:nvPr>
            <p:ph type="sldNum" sz="quarter" idx="4294967295"/>
          </p:nvPr>
        </p:nvSpPr>
        <p:spPr>
          <a:xfrm>
            <a:off x="11365992" y="644652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37381"/>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Portrait social — Marseille</dc:title>
  <dc:subject>PptxGenJS Presentation</dc:subject>
  <dc:creator>CMI, Pôle public</dc:creator>
  <cp:lastModifiedBy>CMI, Pôle public</cp:lastModifiedBy>
  <cp:revision>1</cp:revision>
  <dcterms:created xsi:type="dcterms:W3CDTF">2026-11-03T13:02:20Z</dcterms:created>
  <dcterms:modified xsi:type="dcterms:W3CDTF">2026-11-03T13:02:20Z</dcterms:modified>
</cp:coreProperties>
</file>