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4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5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6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7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Part des 80 ans ou plus</c:v>
                  </c:pt>
                  <c:pt idx="1">
                    <c:v>Part des 65 ans ou plus</c:v>
                  </c:pt>
                  <c:pt idx="2">
                    <c:v>Part des moins de 20 ans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6.0745</c:v>
                </c:pt>
                <c:pt idx="1">
                  <c:v>21.1659</c:v>
                </c:pt>
                <c:pt idx="2">
                  <c:v>23.2117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Part des 80 ans ou plus</c:v>
                  </c:pt>
                  <c:pt idx="1">
                    <c:v>Part des 65 ans ou plus</c:v>
                  </c:pt>
                  <c:pt idx="2">
                    <c:v>Part des moins de 20 ans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6.3399</c:v>
                </c:pt>
                <c:pt idx="1">
                  <c:v>21.2472</c:v>
                </c:pt>
                <c:pt idx="2">
                  <c:v>22.9295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Vitrolles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Part des 80 ans ou plus</c:v>
                  </c:pt>
                  <c:pt idx="1">
                    <c:v>Part des 65 ans ou plus</c:v>
                  </c:pt>
                  <c:pt idx="2">
                    <c:v>Part des moins de 20 ans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4.6186</c:v>
                </c:pt>
                <c:pt idx="1">
                  <c:v>18.37</c:v>
                </c:pt>
                <c:pt idx="2">
                  <c:v>26.5417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familles de trois enfants ou plus</c:v>
                  </c:pt>
                  <c:pt idx="1">
                    <c:v>Part des familles monoparentales</c:v>
                  </c:pt>
                  <c:pt idx="2">
                    <c:v>Part des 65 ans ou plus vivant seuls</c:v>
                  </c:pt>
                  <c:pt idx="3">
                    <c:v>Part des 80 ans ou plus vivant seuls</c:v>
                  </c:pt>
                  <c:pt idx="4">
                    <c:v>Part des ménages d'une seule personne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8.895</c:v>
                </c:pt>
                <c:pt idx="1">
                  <c:v>17.4868</c:v>
                </c:pt>
                <c:pt idx="2">
                  <c:v>34.3761</c:v>
                </c:pt>
                <c:pt idx="3">
                  <c:v>48.3891</c:v>
                </c:pt>
                <c:pt idx="4">
                  <c:v>39.0888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familles de trois enfants ou plus</c:v>
                  </c:pt>
                  <c:pt idx="1">
                    <c:v>Part des familles monoparentales</c:v>
                  </c:pt>
                  <c:pt idx="2">
                    <c:v>Part des 65 ans ou plus vivant seuls</c:v>
                  </c:pt>
                  <c:pt idx="3">
                    <c:v>Part des 80 ans ou plus vivant seuls</c:v>
                  </c:pt>
                  <c:pt idx="4">
                    <c:v>Part des ménages d'une seule personne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8.8273</c:v>
                </c:pt>
                <c:pt idx="1">
                  <c:v>20.7971</c:v>
                </c:pt>
                <c:pt idx="2">
                  <c:v>35.9363</c:v>
                </c:pt>
                <c:pt idx="3">
                  <c:v>47.804</c:v>
                </c:pt>
                <c:pt idx="4">
                  <c:v>40.1448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Vitrolles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familles de trois enfants ou plus</c:v>
                  </c:pt>
                  <c:pt idx="1">
                    <c:v>Part des familles monoparentales</c:v>
                  </c:pt>
                  <c:pt idx="2">
                    <c:v>Part des 65 ans ou plus vivant seuls</c:v>
                  </c:pt>
                  <c:pt idx="3">
                    <c:v>Part des 80 ans ou plus vivant seuls</c:v>
                  </c:pt>
                  <c:pt idx="4">
                    <c:v>Part des ménages d'une seule personne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11.7781</c:v>
                </c:pt>
                <c:pt idx="1">
                  <c:v>23.4754</c:v>
                </c:pt>
                <c:pt idx="2">
                  <c:v>31.2859</c:v>
                </c:pt>
                <c:pt idx="3">
                  <c:v>41.3528</c:v>
                </c:pt>
                <c:pt idx="4">
                  <c:v>32.4289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diplômés de l'enseignement supérieur</c:v>
                  </c:pt>
                  <c:pt idx="1">
                    <c:v>Part des non-diplômés parmi les 15 ans ou plus non scolarisés</c:v>
                  </c:pt>
                  <c:pt idx="2">
                    <c:v>Taux de chômage des 15-24 ans</c:v>
                  </c:pt>
                  <c:pt idx="3">
                    <c:v>Taux de scolarisation des 18-24 ans</c:v>
                  </c:pt>
                  <c:pt idx="4">
                    <c:v>Part des 15-24 ans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34.0377</c:v>
                </c:pt>
                <c:pt idx="1">
                  <c:v>19.3662</c:v>
                </c:pt>
                <c:pt idx="2">
                  <c:v>22.5181</c:v>
                </c:pt>
                <c:pt idx="3">
                  <c:v>51.6027</c:v>
                </c:pt>
                <c:pt idx="4">
                  <c:v>11.9163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diplômés de l'enseignement supérieur</c:v>
                  </c:pt>
                  <c:pt idx="1">
                    <c:v>Part des non-diplômés parmi les 15 ans ou plus non scolarisés</c:v>
                  </c:pt>
                  <c:pt idx="2">
                    <c:v>Taux de chômage des 15-24 ans</c:v>
                  </c:pt>
                  <c:pt idx="3">
                    <c:v>Taux de scolarisation des 18-24 ans</c:v>
                  </c:pt>
                  <c:pt idx="4">
                    <c:v>Part des 15-24 ans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36.6492</c:v>
                </c:pt>
                <c:pt idx="1">
                  <c:v>19.8442</c:v>
                </c:pt>
                <c:pt idx="2">
                  <c:v>22.9167</c:v>
                </c:pt>
                <c:pt idx="3">
                  <c:v>56.3137</c:v>
                </c:pt>
                <c:pt idx="4">
                  <c:v>11.964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Vitrolles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des diplômés de l'enseignement supérieur</c:v>
                  </c:pt>
                  <c:pt idx="1">
                    <c:v>Part des non-diplômés parmi les 15 ans ou plus non scolarisés</c:v>
                  </c:pt>
                  <c:pt idx="2">
                    <c:v>Taux de chômage des 15-24 ans</c:v>
                  </c:pt>
                  <c:pt idx="3">
                    <c:v>Taux de scolarisation des 18-24 ans</c:v>
                  </c:pt>
                  <c:pt idx="4">
                    <c:v>Part des 15-24 ans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31.0023</c:v>
                </c:pt>
                <c:pt idx="1">
                  <c:v>22.3394</c:v>
                </c:pt>
                <c:pt idx="2">
                  <c:v>25.6365</c:v>
                </c:pt>
                <c:pt idx="3">
                  <c:v>44.6233</c:v>
                </c:pt>
                <c:pt idx="4">
                  <c:v>11.6953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Taux de pauvreté</c:v>
                  </c:pt>
                </c:lvl>
              </c:multiLvlStrCache>
            </c:multiLvl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15.9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Taux de pauvreté</c:v>
                  </c:pt>
                </c:lvl>
              </c:multiLvlStrCache>
            </c:multiLvl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20.3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Vitrolles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Taux de pauvreté</c:v>
                  </c:pt>
                </c:lvl>
              </c:multiLvlStrCache>
            </c:multiLvl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19.6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 la population couverte par une aide au logement</c:v>
                  </c:pt>
                  <c:pt idx="1">
                    <c:v>Part de la population couverte par la prime d'activité</c:v>
                  </c:pt>
                  <c:pt idx="2">
                    <c:v>Part de la population couverte par le RSA</c:v>
                  </c:pt>
                  <c:pt idx="3">
                    <c:v>Part des foyers allocataires à bas quotient familial</c:v>
                  </c:pt>
                  <c:pt idx="4">
                    <c:v>Part de la population couverte par la Caf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16.0261</c:v>
                </c:pt>
                <c:pt idx="1">
                  <c:v>13.1457</c:v>
                </c:pt>
                <c:pt idx="2">
                  <c:v>5.435</c:v>
                </c:pt>
                <c:pt idx="3">
                  <c:v>18.5314</c:v>
                </c:pt>
                <c:pt idx="4">
                  <c:v>47.0814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 la population couverte par une aide au logement</c:v>
                  </c:pt>
                  <c:pt idx="1">
                    <c:v>Part de la population couverte par la prime d'activité</c:v>
                  </c:pt>
                  <c:pt idx="2">
                    <c:v>Part de la population couverte par le RSA</c:v>
                  </c:pt>
                  <c:pt idx="3">
                    <c:v>Part des foyers allocataires à bas quotient familial</c:v>
                  </c:pt>
                  <c:pt idx="4">
                    <c:v>Part de la population couverte par la Caf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20.2721</c:v>
                </c:pt>
                <c:pt idx="1">
                  <c:v>14.8257</c:v>
                </c:pt>
                <c:pt idx="2">
                  <c:v>7.2692</c:v>
                </c:pt>
                <c:pt idx="3">
                  <c:v>21.249</c:v>
                </c:pt>
                <c:pt idx="4">
                  <c:v>50.7991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Vitrolles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Part de la population couverte par une aide au logement</c:v>
                  </c:pt>
                  <c:pt idx="1">
                    <c:v>Part de la population couverte par la prime d'activité</c:v>
                  </c:pt>
                  <c:pt idx="2">
                    <c:v>Part de la population couverte par le RSA</c:v>
                  </c:pt>
                  <c:pt idx="3">
                    <c:v>Part des foyers allocataires à bas quotient familial</c:v>
                  </c:pt>
                  <c:pt idx="4">
                    <c:v>Part de la population couverte par la Caf</c:v>
                  </c:pt>
                </c:lvl>
              </c:multiLvlStrCache>
            </c:multiLvl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20.1317</c:v>
                </c:pt>
                <c:pt idx="1">
                  <c:v>16.9487</c:v>
                </c:pt>
                <c:pt idx="2">
                  <c:v>6.9781</c:v>
                </c:pt>
                <c:pt idx="3">
                  <c:v>16.8831</c:v>
                </c:pt>
                <c:pt idx="4">
                  <c:v>54.8044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Part des moins de 25 ans parmi les demandeurs d'emploi</c:v>
                  </c:pt>
                  <c:pt idx="1">
                    <c:v>Part des ouvriers et employés parmi les 15 ans ou plus</c:v>
                  </c:pt>
                  <c:pt idx="2">
                    <c:v>Part des salariés à temps partiel</c:v>
                  </c:pt>
                  <c:pt idx="3">
                    <c:v>Part des salariés en contrat court</c:v>
                  </c:pt>
                  <c:pt idx="4">
                    <c:v>Taux d'emploi des 15-64 ans</c:v>
                  </c:pt>
                  <c:pt idx="5">
                    <c:v>Taux d'activité des 15-64 ans</c:v>
                  </c:pt>
                  <c:pt idx="6">
                    <c:v>Taux de chômage des 15-64 ans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13.5686</c:v>
                </c:pt>
                <c:pt idx="1">
                  <c:v>26.5576</c:v>
                </c:pt>
                <c:pt idx="2">
                  <c:v>15.6896</c:v>
                </c:pt>
                <c:pt idx="3">
                  <c:v>15.5298</c:v>
                </c:pt>
                <c:pt idx="4">
                  <c:v>66.932</c:v>
                </c:pt>
                <c:pt idx="5">
                  <c:v>75.5617</c:v>
                </c:pt>
                <c:pt idx="6">
                  <c:v>11.4208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Part des moins de 25 ans parmi les demandeurs d'emploi</c:v>
                  </c:pt>
                  <c:pt idx="1">
                    <c:v>Part des ouvriers et employés parmi les 15 ans ou plus</c:v>
                  </c:pt>
                  <c:pt idx="2">
                    <c:v>Part des salariés à temps partiel</c:v>
                  </c:pt>
                  <c:pt idx="3">
                    <c:v>Part des salariés en contrat court</c:v>
                  </c:pt>
                  <c:pt idx="4">
                    <c:v>Taux d'emploi des 15-64 ans</c:v>
                  </c:pt>
                  <c:pt idx="5">
                    <c:v>Taux d'activité des 15-64 ans</c:v>
                  </c:pt>
                  <c:pt idx="6">
                    <c:v>Taux de chômage des 15-64 ans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12.5434</c:v>
                </c:pt>
                <c:pt idx="1">
                  <c:v>23.9551</c:v>
                </c:pt>
                <c:pt idx="2">
                  <c:v>15.3972</c:v>
                </c:pt>
                <c:pt idx="3">
                  <c:v>14.77</c:v>
                </c:pt>
                <c:pt idx="4">
                  <c:v>63.928</c:v>
                </c:pt>
                <c:pt idx="5">
                  <c:v>72.2849</c:v>
                </c:pt>
                <c:pt idx="6">
                  <c:v>11.5611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Vitrolles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Part des moins de 25 ans parmi les demandeurs d'emploi</c:v>
                  </c:pt>
                  <c:pt idx="1">
                    <c:v>Part des ouvriers et employés parmi les 15 ans ou plus</c:v>
                  </c:pt>
                  <c:pt idx="2">
                    <c:v>Part des salariés à temps partiel</c:v>
                  </c:pt>
                  <c:pt idx="3">
                    <c:v>Part des salariés en contrat court</c:v>
                  </c:pt>
                  <c:pt idx="4">
                    <c:v>Taux d'emploi des 15-64 ans</c:v>
                  </c:pt>
                  <c:pt idx="5">
                    <c:v>Taux d'activité des 15-64 ans</c:v>
                  </c:pt>
                  <c:pt idx="6">
                    <c:v>Taux de chômage des 15-64 ans</c:v>
                  </c:pt>
                </c:lvl>
              </c:multiLvlStrCache>
            </c:multiLvl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13.7085</c:v>
                </c:pt>
                <c:pt idx="1">
                  <c:v>28.1182</c:v>
                </c:pt>
                <c:pt idx="2">
                  <c:v>15.553</c:v>
                </c:pt>
                <c:pt idx="3">
                  <c:v>12.843</c:v>
                </c:pt>
                <c:pt idx="4">
                  <c:v>64.2742</c:v>
                </c:pt>
                <c:pt idx="5">
                  <c:v>74.007</c:v>
                </c:pt>
                <c:pt idx="6">
                  <c:v>13.1512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637381"/>
                </a:solidFill>
                <a:latin typeface="Calibri"/>
              </a:defRPr>
            </a:pPr>
            <a:r>
              <a:rPr sz="1000" b="0" i="0" u="none" strike="noStrike">
                <a:solidFill>
                  <a:srgbClr val="637381"/>
                </a:solidFill>
                <a:latin typeface="Calibri"/>
              </a:rPr>
              <a:t>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DFE3E8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Part des habitants arrivés d'une autre commune depuis moins d'un an</c:v>
                  </c:pt>
                  <c:pt idx="1">
                    <c:v>Part des ménages sans voiture</c:v>
                  </c:pt>
                  <c:pt idx="2">
                    <c:v>Part des logements vacants</c:v>
                  </c:pt>
                  <c:pt idx="3">
                    <c:v>Part des résidences principales suroccupées</c:v>
                  </c:pt>
                  <c:pt idx="4">
                    <c:v>Part des ménages locataires du parc social</c:v>
                  </c:pt>
                  <c:pt idx="5">
                    <c:v>Part des ménages locataires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6.5325</c:v>
                </c:pt>
                <c:pt idx="1">
                  <c:v>18.7561</c:v>
                </c:pt>
                <c:pt idx="2">
                  <c:v>7.8464</c:v>
                </c:pt>
                <c:pt idx="3">
                  <c:v>9.6195</c:v>
                </c:pt>
                <c:pt idx="4">
                  <c:v>14.5625</c:v>
                </c:pt>
                <c:pt idx="5">
                  <c:v>40.3081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Part des habitants arrivés d'une autre commune depuis moins d'un an</c:v>
                  </c:pt>
                  <c:pt idx="1">
                    <c:v>Part des ménages sans voiture</c:v>
                  </c:pt>
                  <c:pt idx="2">
                    <c:v>Part des logements vacants</c:v>
                  </c:pt>
                  <c:pt idx="3">
                    <c:v>Part des résidences principales suroccupées</c:v>
                  </c:pt>
                  <c:pt idx="4">
                    <c:v>Part des ménages locataires du parc social</c:v>
                  </c:pt>
                  <c:pt idx="5">
                    <c:v>Part des ménages locataires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4.4663</c:v>
                </c:pt>
                <c:pt idx="1">
                  <c:v>21.0928</c:v>
                </c:pt>
                <c:pt idx="2">
                  <c:v>7.1162</c:v>
                </c:pt>
                <c:pt idx="3">
                  <c:v>12.5821</c:v>
                </c:pt>
                <c:pt idx="4">
                  <c:v>15.0877</c:v>
                </c:pt>
                <c:pt idx="5">
                  <c:v>46.6611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Vitrolles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7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Part des habitants arrivés d'une autre commune depuis moins d'un an</c:v>
                  </c:pt>
                  <c:pt idx="1">
                    <c:v>Part des ménages sans voiture</c:v>
                  </c:pt>
                  <c:pt idx="2">
                    <c:v>Part des logements vacants</c:v>
                  </c:pt>
                  <c:pt idx="3">
                    <c:v>Part des résidences principales suroccupées</c:v>
                  </c:pt>
                  <c:pt idx="4">
                    <c:v>Part des ménages locataires du parc social</c:v>
                  </c:pt>
                  <c:pt idx="5">
                    <c:v>Part des ménages locataires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4.4087</c:v>
                </c:pt>
                <c:pt idx="1">
                  <c:v>10.8936</c:v>
                </c:pt>
                <c:pt idx="2">
                  <c:v>4.8707</c:v>
                </c:pt>
                <c:pt idx="3">
                  <c:v>7.0933</c:v>
                </c:pt>
                <c:pt idx="4">
                  <c:v>25.7813</c:v>
                </c:pt>
                <c:pt idx="5">
                  <c:v>41.0735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7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2.xm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3.xm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4.xm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5.xm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6.xm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7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43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DE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PORTRAIT SOCIAL DE TERRITOIRE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703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CEB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36 758 habitants (2023) · Métropole d'Aix-Marseille-Provence · Bouches-du-Rhône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5943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CMI, Pôle public — document de travail établi le 2 novembre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d'attention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Écarts défavorables au département les plus marqués — calcul automatique, sans IA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63040"/>
            <a:ext cx="2108606" cy="3291840"/>
          </a:xfrm>
          <a:prstGeom prst="roundRect">
            <a:avLst>
              <a:gd name="adj" fmla="val 5204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94360" y="1600200"/>
            <a:ext cx="183428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SANTÉ ET ACCÈS AUX SERVICES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94360" y="1874520"/>
            <a:ext cx="183428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Accessibilité aux médecins généralistes (APL)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94360" y="2926080"/>
            <a:ext cx="183428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3,3 consultations par hab. et par an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94360" y="3611880"/>
            <a:ext cx="18342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4,6 consultations par hab. et par an (−28,3 %)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94360" y="4114800"/>
            <a:ext cx="18342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DREES, APL, 2024</a:t>
            </a:r>
            <a:endParaRPr lang="en-US" sz="800" dirty="0"/>
          </a:p>
        </p:txBody>
      </p:sp>
      <p:sp>
        <p:nvSpPr>
          <p:cNvPr id="13" name="Shape 10"/>
          <p:cNvSpPr/>
          <p:nvPr/>
        </p:nvSpPr>
        <p:spPr>
          <a:xfrm>
            <a:off x="2748686" y="1463040"/>
            <a:ext cx="2108606" cy="3291840"/>
          </a:xfrm>
          <a:prstGeom prst="roundRect">
            <a:avLst>
              <a:gd name="adj" fmla="val 5204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885846" y="1600200"/>
            <a:ext cx="183428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2885846" y="1874520"/>
            <a:ext cx="183428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15-64 ans (au sens du recensement)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885846" y="2926080"/>
            <a:ext cx="183428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13,2 %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2885846" y="3611880"/>
            <a:ext cx="18342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11,6 % (+1,6 pt)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2885846" y="4114800"/>
            <a:ext cx="18342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800" dirty="0"/>
          </a:p>
        </p:txBody>
      </p:sp>
      <p:sp>
        <p:nvSpPr>
          <p:cNvPr id="19" name="Shape 16"/>
          <p:cNvSpPr/>
          <p:nvPr/>
        </p:nvSpPr>
        <p:spPr>
          <a:xfrm>
            <a:off x="5040173" y="1463040"/>
            <a:ext cx="2108606" cy="3291840"/>
          </a:xfrm>
          <a:prstGeom prst="roundRect">
            <a:avLst>
              <a:gd name="adj" fmla="val 5204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177333" y="1600200"/>
            <a:ext cx="183428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MÉNAGES ET FAMILLES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5177333" y="1874520"/>
            <a:ext cx="183428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familles monoparentales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177333" y="2926080"/>
            <a:ext cx="183428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23,5 %</a:t>
            </a:r>
            <a:endParaRPr lang="en-US" sz="2600" dirty="0"/>
          </a:p>
        </p:txBody>
      </p:sp>
      <p:sp>
        <p:nvSpPr>
          <p:cNvPr id="23" name="Text 20"/>
          <p:cNvSpPr/>
          <p:nvPr/>
        </p:nvSpPr>
        <p:spPr>
          <a:xfrm>
            <a:off x="5177333" y="3611880"/>
            <a:ext cx="18342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20,8 % (+2,7 pts)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5177333" y="4114800"/>
            <a:ext cx="18342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800" dirty="0"/>
          </a:p>
        </p:txBody>
      </p:sp>
      <p:sp>
        <p:nvSpPr>
          <p:cNvPr id="25" name="Shape 22"/>
          <p:cNvSpPr/>
          <p:nvPr/>
        </p:nvSpPr>
        <p:spPr>
          <a:xfrm>
            <a:off x="7331659" y="1463040"/>
            <a:ext cx="2108606" cy="3291840"/>
          </a:xfrm>
          <a:prstGeom prst="roundRect">
            <a:avLst>
              <a:gd name="adj" fmla="val 5204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7468819" y="1600200"/>
            <a:ext cx="183428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JEUNESSE ET FORMATION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7468819" y="1874520"/>
            <a:ext cx="183428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non-diplômés parmi les 15 ans ou plus non scolarisés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7468819" y="2926080"/>
            <a:ext cx="183428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22,3 %</a:t>
            </a:r>
            <a:endParaRPr lang="en-US" sz="2600" dirty="0"/>
          </a:p>
        </p:txBody>
      </p:sp>
      <p:sp>
        <p:nvSpPr>
          <p:cNvPr id="29" name="Text 26"/>
          <p:cNvSpPr/>
          <p:nvPr/>
        </p:nvSpPr>
        <p:spPr>
          <a:xfrm>
            <a:off x="7468819" y="3611880"/>
            <a:ext cx="18342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19,8 % (+2,5 pts)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7468819" y="4114800"/>
            <a:ext cx="18342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800" dirty="0"/>
          </a:p>
        </p:txBody>
      </p:sp>
      <p:sp>
        <p:nvSpPr>
          <p:cNvPr id="31" name="Shape 28"/>
          <p:cNvSpPr/>
          <p:nvPr/>
        </p:nvSpPr>
        <p:spPr>
          <a:xfrm>
            <a:off x="9623146" y="1463040"/>
            <a:ext cx="2108606" cy="3291840"/>
          </a:xfrm>
          <a:prstGeom prst="roundRect">
            <a:avLst>
              <a:gd name="adj" fmla="val 5204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9760306" y="1600200"/>
            <a:ext cx="183428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96F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JEUNESSE ET FORMATION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9760306" y="1874520"/>
            <a:ext cx="1834286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15-24 ans (au sens du recensement)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9760306" y="2926080"/>
            <a:ext cx="183428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25,6 %</a:t>
            </a:r>
            <a:endParaRPr lang="en-US" sz="2600" dirty="0"/>
          </a:p>
        </p:txBody>
      </p:sp>
      <p:sp>
        <p:nvSpPr>
          <p:cNvPr id="35" name="Text 32"/>
          <p:cNvSpPr/>
          <p:nvPr/>
        </p:nvSpPr>
        <p:spPr>
          <a:xfrm>
            <a:off x="9760306" y="3611880"/>
            <a:ext cx="18342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22,9 % (+2,7 pts)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9760306" y="4114800"/>
            <a:ext cx="183428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Commentaire de synthèse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Texte généré automatiquement à partir des indicateurs — à relire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" y="1325880"/>
            <a:ext cx="11274552" cy="49377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Vitrolles, commune de la Métropole d'Aix-Marseille-Provence, compte 36 758 habitants au recensement 2023. Sa population a progressé de 1,66 % par an entre 2017 et 2023, contre 0,52 % par an dans le département et 0,39 % par an en France. Les moins de 20 ans y représentent 26,5 % des habitants, contre 22,9 % dans le département et 23,2 % en France. Les indicateurs ci-dessous proviennent de sources aux millésimes différents (recensement 2023, Caf en décembre 2024, équipements 2025).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 : le taux de chômage des 15-64 ans au sens du recensement atteint 13,2 % en 2023, contre 11,6 % dans le département et 11,4 % en France. Au quatrième trimestre 2024, les demandeurs d'emploi inscrits (catégories A, B, C) représentent 15,3 pour 100 habitants de 15 à 64 ans, contre 14,9 pour 100 dans le département et 13,2 pour 100 en France. Cette dernière valeur reste proche de la référence départementale.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Familles monoparentales : elles représentent 23,5 % des familles en 2023, contre 20,8 % dans le département et 17,5 % en France. En décembre 2024, 16,9 % de la population est couverte par la prime d'activité, contre 14,8 % dans le département et 13,1 % en France. Le niveau de vie médian, 24 670 € par an en 2023, reste proche de celui du département (25 610 €) et de la France métropolitaine (25 920 €).</a:t>
            </a:r>
            <a:endParaRPr lang="en-US" sz="125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Accès aux médecins généralistes : la commune compte 11,4 médecins généralistes pour 10 000 habitants (équipements 2025, population 2023), contre 12,8 dans le département, soit un écart de −10,6 %, défavorable. Elle se situe en revanche au-dessus de la valeur nationale, de 9,0 pour 10 000 habitants.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Démographie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 ; INSEE, Recensement de la population (2017-2023)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Population municipale (hab.)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36 758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+10,4 %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 annuelle moyenne de la population (% par an)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+1,1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20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+3,6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−0,3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−2,9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+0,7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−1,7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+0,4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Indice de vieillissement (pour 100)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−25,3 %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+5,3 %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Ménages et familles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Taille moyenne des ménages (pers.)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+11,5 %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−3,3 %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d'une seule personne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−7,7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+3,5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vivant seuls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−6,5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−10,8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vivant seuls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−4,7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+0,8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+2,7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+3,1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de trois enfants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+3,0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+0,9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Jeunesse et formation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15-24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−0,3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−0,3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scolarisation des 18-24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−11,7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−4,2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15-24 ans (au sens du recensement)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+2,7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−5,9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non-diplômés parmi les 15 ans ou plus non scolarisés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+2,5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−2,5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diplômés de l'enseignement supérieur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−5,6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+5,4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Revenus et pauvreté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Filosofi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Niveau de vie médian (€ par an)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24 670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25 610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25 920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−3,7 %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−0,7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Rapport interdécile (D9/D1)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Indisponible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Prestations sociales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Cnaf, data.caf.fr (décembre 2024) ; Cnaf, data.caf.fr (décembre 2024 (population 2023)) ; Cnaf, data.caf.fr (quotient familial) (décembre 2024) ; Cnaf, data.caf.fr (AAH) (décembre 2024 (population 2023))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de la Caf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7 790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−3,7 %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Caf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+4,0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−4,4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du RSA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1 085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−15,6 %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−0,3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Bénéficiaires de l'AAH pour 100 habitants de 20 à 64 ans (pour 100)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Indisponible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de la prime d'activité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3 005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+0,2 %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prime d'activité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+2,1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d'une aide au logement (foyers)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2 885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−18,5 % depuis 2020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une aide au logement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−0,1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 ; Dares, France Travail (STMT) (4e trimestre 2024) ; Dares, France Travail (STMT) (4e trimestre 2024 (population 2023))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+1,6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−1,8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d'activité des 15-64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+1,7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+2,7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d'emploi des 15-64 ans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+0,3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+3,6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salariés en contrat court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−1,9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+0,3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salariés à temps partiel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+0,2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−2,3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ouvriers et employés parmi les 15 ans ou plus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+4,2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−3,3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Demandeurs d'emploi inscrits (catégories A, B, C) (inscrits)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3 465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−6,6 % depuis 2019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Demandeurs d'emploi (A, B, C) pour 100 habitants de 15 à 64 ans (pour 100)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+0,4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25 ans parmi les demandeurs d'emploi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+1,2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−1,0 pt depuis 2019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50 ans ou plus parmi les demandeurs d'emploi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+0,8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+2,1 pts depuis 2019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Logement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(2023)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6949440" cy="914400"/>
        </p:xfrm>
        <a:graphic>
          <a:graphicData uri="http://schemas.openxmlformats.org/drawingml/2006/table">
            <a:tbl>
              <a:tblPr/>
              <a:tblGrid>
                <a:gridCol w="2779776"/>
                <a:gridCol w="833933"/>
                <a:gridCol w="764438"/>
                <a:gridCol w="764438"/>
                <a:gridCol w="764438"/>
                <a:gridCol w="1042416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−5,6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−0,8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du parc social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+10,7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−2,9 pts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résidences principales suroccupées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−5,5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−1,3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logements vacants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−2,2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−0,8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sans voiture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−10,2 pts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−1,1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habitants arrivés d'une autre commune depuis moins d'un an (%)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−0,1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+0,2 pt depuis 2017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Logements locatifs sociaux (RPLS) (logements)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Indisponible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0" descr=""/>
          <p:cNvGraphicFramePr/>
          <p:nvPr/>
        </p:nvGraphicFramePr>
        <p:xfrm>
          <a:off x="7589520" y="1280160"/>
          <a:ext cx="414223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Santé et accès aux services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Base permanente des équipements (2025 (population 2023)) ; DREES, APL (2024) ; FINESS (2026 (population 2023)) ; Cnaf, data.caf.fr (petite enfance) (2023) ; INSEE, Recensement (IRIS) (2022) ; Cnaf, data.caf.fr (petite enfance) (places 2023, enfants 2022)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4509821"/>
                <a:gridCol w="1352946"/>
                <a:gridCol w="1240201"/>
                <a:gridCol w="1240201"/>
                <a:gridCol w="1240201"/>
                <a:gridCol w="1691183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Vitrolles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Évolution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Médecins généralistes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−10,6 %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Accessibilité aux médecins généralistes (APL) (consultations par hab. et par an)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−28,3 %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−10,4 % depuis 2022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Infirmiers libéraux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−42,8 %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Chirurgiens-dentistes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+1,8 %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Pharmacies pour 10 000 habitants (pour 10 000 hab.)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+1,0 %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EHPAD pour 1 000 habitants de 80 ans ou plus (pour 1 000 hab. de 80 ans ou plus)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−18,8 %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couverture de l'accueil du jeune enfant (places pour 100 enfants)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−1,0 pt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Enfants de moins de 3 ans (enfants)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1 390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Places d'accueil formel du jeune enfant (places)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Enfants de moins de 3 ans sans place d'accueil formel (estimation) (enfants)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85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8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Quartiers de Vitrolles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IRIS — les 14 premiers par taux de pauvreté. INSEE, Filosofi (IRIS) (2021) ; INSEE, Recensement (IRIS) (2022) ; Cnaf, data.caf.fr (IRIS) (décembre 2024 (population 2022))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3382366"/>
                <a:gridCol w="1578437"/>
                <a:gridCol w="1578437"/>
                <a:gridCol w="1578437"/>
                <a:gridCol w="1578437"/>
                <a:gridCol w="1578437"/>
              </a:tblGrid>
              <a:tr h="2834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 (IRIS)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non-diplômés parmi les 15 ans ou plus non scolarisés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Pins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Liourat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Pommiers-Bosquet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Hermès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Tuilière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Frescoule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Plaine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Plantiers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Ferme de Croze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L'Agneau-Vignette-La Gare-Couperigne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 Village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 Grenadier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Boues Rouges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 Pinchinades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4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de Vitrolles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n. d.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Quartiers prioritaires de la politique de la ville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data.caf.fr (QPV), décembre 2024. * Quartier à cheval sur plusieurs communes : partie située dans la commune.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4552" cy="914400"/>
        </p:xfrm>
        <a:graphic>
          <a:graphicData uri="http://schemas.openxmlformats.org/drawingml/2006/table">
            <a:tbl>
              <a:tblPr/>
              <a:tblGrid>
                <a:gridCol w="3156875"/>
                <a:gridCol w="1352946"/>
                <a:gridCol w="1352946"/>
                <a:gridCol w="1352946"/>
                <a:gridCol w="1352946"/>
                <a:gridCol w="1352946"/>
                <a:gridCol w="1352946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 prioritaire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Foyers allocataires de la Caf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Personnes couvertes par la Caf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percevant le RSA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percevant la prime d'activité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percevant une aide au logement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Secteur Centre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2 070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5 050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Frescoule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1 100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44,4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de Vitrolles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7 790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20 145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37,0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et méthode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15568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Observatoire social — Vitrolles — document de travail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1325880"/>
            <a:ext cx="11274552" cy="49377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Découpage administratif — COG en vigueur à la date de téléchargement ; populations municipales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Base du dossier complet — RP 2023 (exploitations principale et complémentaire), géographie au 01/01/2026 ; évolutions : RP 2012 et 2017 ; séries longues aux neuf recensements de 1968 à 2023 (population, résidences principales et population des ménages, logements par catégorie, naissances et décès entre deux recensements).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Base permanente des équipements (via la Base du dossier complet) — BPE 2025.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Filosofi (Fichier localisé social et fiscal) — 2023 (non comparable aux millésimes 2012-2021 : rupture de série).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Projections de population 2018-2070 (Omphale 2022), scénario central — Projections 2018-2070, base recensement 2018.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DREES, Accessibilité potentielle localisée (APL) aux médecins généralistes — 2024 ; évolutions : 2022 et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FINESS, Fichier national des établissements sanitaires et sociaux — mai 2026.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des Caf par prestation (data.caf.fr) — Décembre 2024 (effectifs arrondis à 5) ; évolutions : décembre 2020 à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Dares / France Travail, Inscrits à France Travail — données communales — 4e trimestre 2024 (moyenne trimestrielle, données brutes arrondies à 5) ; évolutions : 4es trimestres depuis 2015.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 — bases infracommunales (IRIS) — RP 2022, géographie au 01/01/2024 ; évolutions : RP 2017.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Filosofi — revenus disponibles par IRIS — 2021 (ancienne série : non comparable aux valeurs communales 2023).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des Caf par IRIS (data.caf.fr) — Décembre 2024 (effectifs arrondis à 5).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des Caf par quartier prioritaire (data.caf.fr) — Décembre 2024, quartiers prioritaires 2024.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selon le quotient familial (data.caf.fr) — Décembre 2024 (effectifs arrondis à 5).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Taux de couverture de l'accueil du jeune enfant (data.caf.fr) — 2023.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Cnaf, Allocataires de l'AAH par département (data.caf.fr) — Décembre 2024.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ANCT, Périmètres des quartiers prioritaires de la politique de la ville 2024 — 2024. Licence Ouverte 2.0 (Etalab).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 / IGN, Contours IRIS (via Opendatasoft, georef-france-iris) — 2024. Licence Ouverte 2.0 (Etalab).</a:t>
            </a:r>
            <a:endParaRPr lang="en-US" sz="105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05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Aucune donnée n'est estimée ni extrapolée : une valeur non diffusée ou couverte par le secret statistique est signalée comme telle. Les millésimes diffèrent selon les sources.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Portrait social — Vitrolles</dc:title>
  <dc:subject>PptxGenJS Presentation</dc:subject>
  <dc:creator>CMI, Pôle public</dc:creator>
  <cp:lastModifiedBy>CMI, Pôle public</cp:lastModifiedBy>
  <cp:revision>1</cp:revision>
  <dcterms:created xsi:type="dcterms:W3CDTF">2026-11-03T14:02:09Z</dcterms:created>
  <dcterms:modified xsi:type="dcterms:W3CDTF">2026-11-03T14:02:09Z</dcterms:modified>
</cp:coreProperties>
</file>